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304" r:id="rId3"/>
    <p:sldId id="293" r:id="rId4"/>
    <p:sldId id="294" r:id="rId5"/>
    <p:sldId id="305" r:id="rId6"/>
    <p:sldId id="295" r:id="rId7"/>
    <p:sldId id="310" r:id="rId8"/>
    <p:sldId id="297" r:id="rId9"/>
    <p:sldId id="296" r:id="rId10"/>
    <p:sldId id="300" r:id="rId11"/>
    <p:sldId id="298" r:id="rId12"/>
    <p:sldId id="299" r:id="rId13"/>
    <p:sldId id="307" r:id="rId14"/>
    <p:sldId id="309" r:id="rId15"/>
    <p:sldId id="301" r:id="rId16"/>
    <p:sldId id="308" r:id="rId17"/>
    <p:sldId id="306" r:id="rId18"/>
    <p:sldId id="303" r:id="rId19"/>
    <p:sldId id="311" r:id="rId20"/>
    <p:sldId id="313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C8F9553-2245-4C3A-ACAE-522E6603C976}">
          <p14:sldIdLst>
            <p14:sldId id="257"/>
            <p14:sldId id="304"/>
            <p14:sldId id="293"/>
            <p14:sldId id="294"/>
            <p14:sldId id="305"/>
            <p14:sldId id="295"/>
            <p14:sldId id="310"/>
            <p14:sldId id="297"/>
            <p14:sldId id="296"/>
            <p14:sldId id="300"/>
            <p14:sldId id="298"/>
            <p14:sldId id="299"/>
            <p14:sldId id="307"/>
            <p14:sldId id="309"/>
            <p14:sldId id="301"/>
            <p14:sldId id="308"/>
            <p14:sldId id="306"/>
            <p14:sldId id="303"/>
            <p14:sldId id="311"/>
            <p14:sldId id="313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hao Xu" initials="ZX" lastIdx="1" clrIdx="0">
    <p:extLst>
      <p:ext uri="{19B8F6BF-5375-455C-9EA6-DF929625EA0E}">
        <p15:presenceInfo xmlns:p15="http://schemas.microsoft.com/office/powerpoint/2012/main" userId="d902405f6ed877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CBD2"/>
    <a:srgbClr val="242DDA"/>
    <a:srgbClr val="F03E57"/>
    <a:srgbClr val="FA8AAA"/>
    <a:srgbClr val="F5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7" d="100"/>
          <a:sy n="87" d="100"/>
        </p:scale>
        <p:origin x="66" y="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24464;&#25391;&#28751;\Desktop\prepare_for_final_pp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24464;&#25391;&#28751;\Desktop\prepare_for_final_pp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 Model Complare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Abnormal precision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Sheet1!$B$1:$G$1</c:f>
              <c:strCache>
                <c:ptCount val="6"/>
                <c:pt idx="0">
                  <c:v>Result_1</c:v>
                </c:pt>
                <c:pt idx="1">
                  <c:v>Result_2</c:v>
                </c:pt>
                <c:pt idx="2">
                  <c:v>Result_3</c:v>
                </c:pt>
                <c:pt idx="3">
                  <c:v>Result_4</c:v>
                </c:pt>
                <c:pt idx="4">
                  <c:v>Result_5</c:v>
                </c:pt>
                <c:pt idx="5">
                  <c:v>Result_6</c:v>
                </c:pt>
              </c:strCache>
            </c:strRef>
          </c:cat>
          <c:val>
            <c:numRef>
              <c:f>Sheet1!$B$2:$G$2</c:f>
              <c:numCache>
                <c:formatCode>General</c:formatCode>
                <c:ptCount val="6"/>
                <c:pt idx="0">
                  <c:v>0.91500000000000004</c:v>
                </c:pt>
                <c:pt idx="1">
                  <c:v>0.95799999999999996</c:v>
                </c:pt>
                <c:pt idx="2">
                  <c:v>0.73899999999999999</c:v>
                </c:pt>
                <c:pt idx="3">
                  <c:v>0.50800000000000001</c:v>
                </c:pt>
                <c:pt idx="4">
                  <c:v>0.81200000000000006</c:v>
                </c:pt>
                <c:pt idx="5">
                  <c:v>0.94699999999999995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FC-4CE0-8DF9-D3A37B60E5AA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Abnormal recall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Sheet1!$B$1:$G$1</c:f>
              <c:strCache>
                <c:ptCount val="6"/>
                <c:pt idx="0">
                  <c:v>Result_1</c:v>
                </c:pt>
                <c:pt idx="1">
                  <c:v>Result_2</c:v>
                </c:pt>
                <c:pt idx="2">
                  <c:v>Result_3</c:v>
                </c:pt>
                <c:pt idx="3">
                  <c:v>Result_4</c:v>
                </c:pt>
                <c:pt idx="4">
                  <c:v>Result_5</c:v>
                </c:pt>
                <c:pt idx="5">
                  <c:v>Result_6</c:v>
                </c:pt>
              </c:strCache>
            </c:strRef>
          </c:cat>
          <c:val>
            <c:numRef>
              <c:f>Sheet1!$B$3:$G$3</c:f>
              <c:numCache>
                <c:formatCode>General</c:formatCode>
                <c:ptCount val="6"/>
                <c:pt idx="0">
                  <c:v>0.82699999999999996</c:v>
                </c:pt>
                <c:pt idx="1">
                  <c:v>0.88500000000000001</c:v>
                </c:pt>
                <c:pt idx="2">
                  <c:v>0.29799999999999999</c:v>
                </c:pt>
                <c:pt idx="3">
                  <c:v>0.57899999999999996</c:v>
                </c:pt>
                <c:pt idx="4">
                  <c:v>0.61599999999999999</c:v>
                </c:pt>
                <c:pt idx="5">
                  <c:v>0.80400000000000005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AFC-4CE0-8DF9-D3A37B60E5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84975600"/>
        <c:axId val="384972080"/>
      </c:barChart>
      <c:catAx>
        <c:axId val="38497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84972080"/>
        <c:crosses val="autoZero"/>
        <c:auto val="1"/>
        <c:lblAlgn val="ctr"/>
        <c:lblOffset val="100"/>
        <c:noMultiLvlLbl val="0"/>
      </c:catAx>
      <c:valAx>
        <c:axId val="384972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84975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 Model Complare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Abnormal precision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Sheet1!$B$1:$I$1</c:f>
              <c:strCache>
                <c:ptCount val="8"/>
                <c:pt idx="0">
                  <c:v>Result_1</c:v>
                </c:pt>
                <c:pt idx="1">
                  <c:v>Result_2</c:v>
                </c:pt>
                <c:pt idx="2">
                  <c:v>Result_3</c:v>
                </c:pt>
                <c:pt idx="3">
                  <c:v>Result_4</c:v>
                </c:pt>
                <c:pt idx="4">
                  <c:v>Result_5</c:v>
                </c:pt>
                <c:pt idx="5">
                  <c:v>Result_6</c:v>
                </c:pt>
                <c:pt idx="6">
                  <c:v>Result_7</c:v>
                </c:pt>
                <c:pt idx="7">
                  <c:v>Result_8</c:v>
                </c:pt>
              </c:strCache>
            </c:strRef>
          </c:cat>
          <c:val>
            <c:numRef>
              <c:f>Sheet1!$B$2:$I$2</c:f>
              <c:numCache>
                <c:formatCode>General</c:formatCode>
                <c:ptCount val="8"/>
                <c:pt idx="0">
                  <c:v>0.91500000000000004</c:v>
                </c:pt>
                <c:pt idx="1">
                  <c:v>0.95799999999999996</c:v>
                </c:pt>
                <c:pt idx="2">
                  <c:v>0.73899999999999999</c:v>
                </c:pt>
                <c:pt idx="3">
                  <c:v>0.50800000000000001</c:v>
                </c:pt>
                <c:pt idx="4">
                  <c:v>0.81200000000000006</c:v>
                </c:pt>
                <c:pt idx="5">
                  <c:v>0.94699999999999995</c:v>
                </c:pt>
                <c:pt idx="6">
                  <c:v>0.84799999999999998</c:v>
                </c:pt>
                <c:pt idx="7">
                  <c:v>0.96199999999999997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B2-4DDD-A3CB-199548D91879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Abnormal recall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Sheet1!$B$1:$I$1</c:f>
              <c:strCache>
                <c:ptCount val="8"/>
                <c:pt idx="0">
                  <c:v>Result_1</c:v>
                </c:pt>
                <c:pt idx="1">
                  <c:v>Result_2</c:v>
                </c:pt>
                <c:pt idx="2">
                  <c:v>Result_3</c:v>
                </c:pt>
                <c:pt idx="3">
                  <c:v>Result_4</c:v>
                </c:pt>
                <c:pt idx="4">
                  <c:v>Result_5</c:v>
                </c:pt>
                <c:pt idx="5">
                  <c:v>Result_6</c:v>
                </c:pt>
                <c:pt idx="6">
                  <c:v>Result_7</c:v>
                </c:pt>
                <c:pt idx="7">
                  <c:v>Result_8</c:v>
                </c:pt>
              </c:strCache>
            </c:strRef>
          </c:cat>
          <c:val>
            <c:numRef>
              <c:f>Sheet1!$B$3:$I$3</c:f>
              <c:numCache>
                <c:formatCode>General</c:formatCode>
                <c:ptCount val="8"/>
                <c:pt idx="0">
                  <c:v>0.82699999999999996</c:v>
                </c:pt>
                <c:pt idx="1">
                  <c:v>0.88500000000000001</c:v>
                </c:pt>
                <c:pt idx="2">
                  <c:v>0.29799999999999999</c:v>
                </c:pt>
                <c:pt idx="3">
                  <c:v>0.57899999999999996</c:v>
                </c:pt>
                <c:pt idx="4">
                  <c:v>0.61599999999999999</c:v>
                </c:pt>
                <c:pt idx="5">
                  <c:v>0.80400000000000005</c:v>
                </c:pt>
                <c:pt idx="6">
                  <c:v>0.55700000000000005</c:v>
                </c:pt>
                <c:pt idx="7">
                  <c:v>0.72899999999999998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2B2-4DDD-A3CB-199548D9187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84975600"/>
        <c:axId val="384972080"/>
      </c:barChart>
      <c:catAx>
        <c:axId val="38497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84972080"/>
        <c:crosses val="autoZero"/>
        <c:auto val="1"/>
        <c:lblAlgn val="ctr"/>
        <c:lblOffset val="100"/>
        <c:noMultiLvlLbl val="0"/>
      </c:catAx>
      <c:valAx>
        <c:axId val="384972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84975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AA10CF-359E-450A-B592-5F8455AD4C0E}" type="datetimeFigureOut">
              <a:rPr lang="zh-CN" altLang="en-US" smtClean="0"/>
              <a:t>2023/1/30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00760-C717-458A-B52C-B9152E9560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28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280CA-8E80-8328-703D-D1B58D55B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DCC7D-171C-83BE-0400-45551FAB3E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0A4A5-543D-B281-8535-C672DC207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FA714-2C5C-74D0-97D3-DFBEFEF4D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DAAB4-6CE2-EEE2-DFEE-A7A62B035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627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C46E4-A785-A594-436B-8D48AFE6F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3A2027-9ED7-8EA7-683D-51D77EE40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F584C-C0E7-1FEA-6A2F-2E472F6C2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5BFD4-F583-3502-0732-D9521179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FCA71-336E-C097-46AA-50E043D2B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516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3C66BF-0B91-49AC-51C1-2D5299526C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393BF2-2D33-55DE-7B41-68A9AD74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35549-0872-F113-E13B-6582A098C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0AA28-84D5-9373-483B-3B451BCFD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0E558-C067-B15D-970B-A1576E74F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186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1 Institute Sublogo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fik 28">
            <a:extLst>
              <a:ext uri="{FF2B5EF4-FFF2-40B4-BE49-F238E27FC236}">
                <a16:creationId xmlns:a16="http://schemas.microsoft.com/office/drawing/2014/main" id="{5434E774-7C72-48E0-B896-1C63AA7486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01" y="358611"/>
            <a:ext cx="2742489" cy="575997"/>
          </a:xfrm>
          <a:prstGeom prst="rect">
            <a:avLst/>
          </a:prstGeom>
        </p:spPr>
      </p:pic>
      <p:sp>
        <p:nvSpPr>
          <p:cNvPr id="28" name="Textplatzhalter 9">
            <a:extLst>
              <a:ext uri="{FF2B5EF4-FFF2-40B4-BE49-F238E27FC236}">
                <a16:creationId xmlns:a16="http://schemas.microsoft.com/office/drawing/2014/main" id="{F2727769-9A35-4722-8FB2-4C78D29654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69940" y="790873"/>
            <a:ext cx="4749217" cy="580108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/>
            </a:lvl1pPr>
          </a:lstStyle>
          <a:p>
            <a:pPr lvl="0"/>
            <a:r>
              <a:rPr lang="de-DE"/>
              <a:t>Institutsname max. 2-zeilig, bitte hier klicken und überschreiben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689121"/>
            <a:ext cx="12192000" cy="44064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Titel 14">
            <a:extLst>
              <a:ext uri="{FF2B5EF4-FFF2-40B4-BE49-F238E27FC236}">
                <a16:creationId xmlns:a16="http://schemas.microsoft.com/office/drawing/2014/main" id="{34A0F9E8-2FA1-40F5-9BAC-817EE5B5F4E7}"/>
              </a:ext>
            </a:extLst>
          </p:cNvPr>
          <p:cNvSpPr>
            <a:spLocks noGrp="1" noChangeAspect="1"/>
          </p:cNvSpPr>
          <p:nvPr>
            <p:ph type="ctrTitle"/>
          </p:nvPr>
        </p:nvSpPr>
        <p:spPr>
          <a:xfrm>
            <a:off x="5934925" y="28393"/>
            <a:ext cx="6257075" cy="6067129"/>
          </a:xfrm>
          <a:custGeom>
            <a:avLst/>
            <a:gdLst>
              <a:gd name="connsiteX0" fmla="*/ 3208825 w 5540464"/>
              <a:gd name="connsiteY0" fmla="*/ 0 h 5372273"/>
              <a:gd name="connsiteX1" fmla="*/ 5477807 w 5540464"/>
              <a:gd name="connsiteY1" fmla="*/ 939843 h 5372273"/>
              <a:gd name="connsiteX2" fmla="*/ 5540464 w 5540464"/>
              <a:gd name="connsiteY2" fmla="*/ 1008784 h 5372273"/>
              <a:gd name="connsiteX3" fmla="*/ 5540464 w 5540464"/>
              <a:gd name="connsiteY3" fmla="*/ 5372273 h 5372273"/>
              <a:gd name="connsiteX4" fmla="*/ 843928 w 5540464"/>
              <a:gd name="connsiteY4" fmla="*/ 5372273 h 5372273"/>
              <a:gd name="connsiteX5" fmla="*/ 732740 w 5540464"/>
              <a:gd name="connsiteY5" fmla="*/ 5249936 h 5372273"/>
              <a:gd name="connsiteX6" fmla="*/ 0 w 5540464"/>
              <a:gd name="connsiteY6" fmla="*/ 3208825 h 5372273"/>
              <a:gd name="connsiteX7" fmla="*/ 3208825 w 5540464"/>
              <a:gd name="connsiteY7" fmla="*/ 0 h 537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464" h="5372273">
                <a:moveTo>
                  <a:pt x="3208825" y="0"/>
                </a:moveTo>
                <a:cubicBezTo>
                  <a:pt x="4094918" y="0"/>
                  <a:pt x="4897124" y="359160"/>
                  <a:pt x="5477807" y="939843"/>
                </a:cubicBezTo>
                <a:lnTo>
                  <a:pt x="5540464" y="1008784"/>
                </a:lnTo>
                <a:lnTo>
                  <a:pt x="5540464" y="5372273"/>
                </a:lnTo>
                <a:lnTo>
                  <a:pt x="843928" y="5372273"/>
                </a:lnTo>
                <a:lnTo>
                  <a:pt x="732740" y="5249936"/>
                </a:lnTo>
                <a:cubicBezTo>
                  <a:pt x="274982" y="4695262"/>
                  <a:pt x="0" y="3984156"/>
                  <a:pt x="0" y="3208825"/>
                </a:cubicBezTo>
                <a:cubicBezTo>
                  <a:pt x="0" y="1436640"/>
                  <a:pt x="1436640" y="0"/>
                  <a:pt x="320882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1008000" tIns="0" rIns="0" bIns="1044000" anchor="ctr" anchorCtr="0">
            <a:noAutofit/>
          </a:bodyPr>
          <a:lstStyle>
            <a:lvl1pPr marL="0" indent="0" algn="l">
              <a:lnSpc>
                <a:spcPct val="90000"/>
              </a:lnSpc>
              <a:defRPr sz="1067" b="1" baseline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6" hasCustomPrompt="1"/>
          </p:nvPr>
        </p:nvSpPr>
        <p:spPr>
          <a:xfrm>
            <a:off x="6702747" y="1267884"/>
            <a:ext cx="4913520" cy="3268928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3733" b="1">
                <a:solidFill>
                  <a:schemeClr val="tx1"/>
                </a:solidFill>
              </a:defRPr>
            </a:lvl1pPr>
            <a:lvl2pPr marL="234943" indent="0">
              <a:buFontTx/>
              <a:buNone/>
              <a:defRPr sz="3733" b="1">
                <a:solidFill>
                  <a:schemeClr val="bg1"/>
                </a:solidFill>
              </a:defRPr>
            </a:lvl2pPr>
            <a:lvl3pPr marL="480467" indent="0">
              <a:buFontTx/>
              <a:buNone/>
              <a:defRPr sz="3733" b="1">
                <a:solidFill>
                  <a:schemeClr val="bg1"/>
                </a:solidFill>
              </a:defRPr>
            </a:lvl3pPr>
            <a:lvl4pPr marL="715409" indent="0">
              <a:buFontTx/>
              <a:buNone/>
              <a:defRPr sz="3733" b="1">
                <a:solidFill>
                  <a:schemeClr val="bg1"/>
                </a:solidFill>
              </a:defRPr>
            </a:lvl4pPr>
            <a:lvl5pPr marL="960933" indent="0">
              <a:buFontTx/>
              <a:buNone/>
              <a:defRPr sz="3733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702747" y="4654799"/>
            <a:ext cx="4913520" cy="51408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2133">
                <a:solidFill>
                  <a:schemeClr val="tx1"/>
                </a:solidFill>
              </a:defRPr>
            </a:lvl1pPr>
            <a:lvl2pPr marL="457185" indent="0" algn="ctr">
              <a:buNone/>
              <a:defRPr sz="2000"/>
            </a:lvl2pPr>
            <a:lvl3pPr marL="914368" indent="0" algn="ctr">
              <a:buNone/>
              <a:defRPr sz="1800"/>
            </a:lvl3pPr>
            <a:lvl4pPr marL="1371552" indent="0" algn="ctr">
              <a:buNone/>
              <a:defRPr sz="1600"/>
            </a:lvl4pPr>
            <a:lvl5pPr marL="1828736" indent="0" algn="ctr">
              <a:buNone/>
              <a:defRPr sz="1600"/>
            </a:lvl5pPr>
            <a:lvl6pPr marL="2285920" indent="0" algn="ctr">
              <a:buNone/>
              <a:defRPr sz="1600"/>
            </a:lvl6pPr>
            <a:lvl7pPr marL="2743103" indent="0" algn="ctr">
              <a:buNone/>
              <a:defRPr sz="1600"/>
            </a:lvl7pPr>
            <a:lvl8pPr marL="3200288" indent="0" algn="ctr">
              <a:buNone/>
              <a:defRPr sz="1600"/>
            </a:lvl8pPr>
            <a:lvl9pPr marL="3657473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7" name="Bildplatzhalter 6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9731507" y="6259680"/>
            <a:ext cx="1887880" cy="440640"/>
          </a:xfrm>
        </p:spPr>
        <p:txBody>
          <a:bodyPr/>
          <a:lstStyle>
            <a:lvl1pPr marL="0" indent="0">
              <a:buFontTx/>
              <a:buNone/>
              <a:defRPr sz="1467" baseline="0"/>
            </a:lvl1pPr>
          </a:lstStyle>
          <a:p>
            <a:r>
              <a:rPr lang="de-DE" err="1"/>
              <a:t>Sublogo</a:t>
            </a:r>
            <a:r>
              <a:rPr lang="de-DE"/>
              <a:t> einfügen</a:t>
            </a:r>
          </a:p>
        </p:txBody>
      </p:sp>
    </p:spTree>
    <p:extLst>
      <p:ext uri="{BB962C8B-B14F-4D97-AF65-F5344CB8AC3E}">
        <p14:creationId xmlns:p14="http://schemas.microsoft.com/office/powerpoint/2010/main" val="3389166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380E903D-6891-4B4C-972E-C7B415869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24000" y="728693"/>
            <a:ext cx="10992267" cy="331471"/>
          </a:xfrm>
        </p:spPr>
        <p:txBody>
          <a:bodyPr lIns="0" tIns="0" rIns="0" bIns="0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24.08.2020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Universität Stuttgart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74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02194-A08D-9CD2-9622-B78DF71FA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9B53D-4BD6-61D9-07C2-5966BFD57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5FC2D-7BDA-9572-A513-74CEC85DA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D3067E-1A0C-8EF3-7AE7-0FA2FFBD8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96A28-191F-DA0A-2B9B-77CF97173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246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4D184-D99D-9A31-4D21-DF4A75F7E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7EEC9-371B-D21B-EC8C-6AF8158D6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AB2F3-5673-FE4B-7408-D14A62C5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FAD3C-5020-8C30-184C-C0FF7C152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23771-C5BC-16D3-83DB-05C7BA585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992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39214-C0AB-ECA8-7728-A219C61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D14F8-38DC-3D63-C227-5A6507C16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D34E26-B48A-A27B-2E4A-8A749B1CF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6A169A-EF28-4973-7D00-44C88B1D0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B34585-0FEC-EC94-ED52-05F929681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D8555A-CBDE-8E4A-D9E9-F452C13D6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273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7E734-0ED9-4327-466C-F43D29122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FA61E7-7455-7BA6-9282-DF3DD954B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9455D8-C1D8-81B6-6076-EB850B384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2C80C-DDBB-9B1D-F43F-0F029235F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20847-4882-F7BC-11BC-950995C7B8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E253A2-921A-6EFB-10C6-63BB7CF0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093F2A-A399-9EF4-B567-1DB4EF48C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E9B054-C7FD-1589-5A17-B78B967A2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756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FBDE4-F3C3-EF1D-9C8F-7938ADA3E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05CEA5-4B2F-0FAE-C349-A15664FAA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B358EF-839D-3ACA-EA2C-65C1B2E8C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1ECA7-D4FB-C6B7-B53E-3F623453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639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363979-56B2-C8D0-A0E0-B65D46E6F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49773-BEA1-82FA-8EC2-FAB958A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92767-47CC-AF0E-6881-AC9651E65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64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A7427-16D5-D6DD-76BE-C3698CC19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7B741-FB21-4FF7-970C-12F75FD09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540128-CBF7-C9C8-87ED-57534E617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D9D8C-C6B9-240C-C0DD-C55FBA0E9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05FE1-A3C0-1559-326D-9A2BB5D66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466B83-5650-3A45-7EB9-757FD2115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166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2D65C-FF71-4BA9-842F-B2C6E7569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F0CBAD-E1CC-3D6D-99FA-8AFB7CDE3B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D12C02-6F47-A2E7-7B1F-D2119C5EA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39B631-9B14-B3DC-FA89-5DDC3CD82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068B49-78AE-5DE7-5C12-7324F664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1D3470-B99E-7456-8C3F-1A2FFC7CD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758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D88DCE-4398-F236-8D6F-B39B29949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068DB-B1D4-5A8E-B36B-169C8F80C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03418-DF4C-7C74-3966-1692CA77C8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B49F7-B0B7-4566-B817-7047507A53B3}" type="datetimeFigureOut">
              <a:rPr lang="zh-CN" altLang="en-US" smtClean="0"/>
              <a:t>2023/1/29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37431-BE9A-066B-CE20-AAD5AF56A0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C5D7B-B207-903A-D7AB-4B042B1B6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47352-82D2-46DB-BFD5-A79166F647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9777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4BD9AEB2-1891-4DE2-949B-9C07183609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69940" y="790873"/>
            <a:ext cx="1856541" cy="315168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 err="1">
                <a:cs typeface="Arial"/>
              </a:rPr>
              <a:t>Analytic</a:t>
            </a:r>
            <a:r>
              <a:rPr lang="de-DE" dirty="0">
                <a:cs typeface="Arial"/>
              </a:rPr>
              <a:t> Computing</a:t>
            </a:r>
            <a:endParaRPr lang="de-DE" dirty="0"/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86B80B00-B7B2-CB6A-FDFF-29EBF7D881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67" t="23418" r="-1092" b="22326"/>
          <a:stretch/>
        </p:blipFill>
        <p:spPr>
          <a:xfrm>
            <a:off x="-7368" y="1587880"/>
            <a:ext cx="8134538" cy="4368420"/>
          </a:xfrm>
        </p:spPr>
      </p:pic>
      <p:sp>
        <p:nvSpPr>
          <p:cNvPr id="14" name="Titel 13">
            <a:extLst>
              <a:ext uri="{FF2B5EF4-FFF2-40B4-BE49-F238E27FC236}">
                <a16:creationId xmlns:a16="http://schemas.microsoft.com/office/drawing/2014/main" id="{7965DEDA-EE2D-45B6-A350-555B61A947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63329" y="673481"/>
            <a:ext cx="5167464" cy="528282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90ADCC7E-BB9B-4A5A-B203-B36AD2817BE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787985" y="2444265"/>
            <a:ext cx="4452946" cy="1047737"/>
          </a:xfrm>
        </p:spPr>
        <p:txBody>
          <a:bodyPr/>
          <a:lstStyle/>
          <a:p>
            <a:r>
              <a:rPr lang="de-DE" dirty="0">
                <a:cs typeface="Arial"/>
              </a:rPr>
              <a:t>Fachpraktikum</a:t>
            </a:r>
            <a:endParaRPr lang="en-US" dirty="0"/>
          </a:p>
          <a:p>
            <a:r>
              <a:rPr lang="de-DE" sz="2400" dirty="0">
                <a:cs typeface="Arial"/>
              </a:rPr>
              <a:t>Marine </a:t>
            </a:r>
            <a:r>
              <a:rPr lang="de-DE" sz="2400" dirty="0" err="1">
                <a:cs typeface="Arial"/>
              </a:rPr>
              <a:t>anomalies</a:t>
            </a:r>
            <a:r>
              <a:rPr lang="de-DE" sz="2400" dirty="0">
                <a:cs typeface="Arial"/>
              </a:rPr>
              <a:t> </a:t>
            </a:r>
            <a:r>
              <a:rPr lang="de-DE" sz="2400" dirty="0" err="1">
                <a:cs typeface="Arial"/>
              </a:rPr>
              <a:t>detection</a:t>
            </a:r>
            <a:endParaRPr lang="de-DE" sz="2400" dirty="0">
              <a:cs typeface="Arial"/>
            </a:endParaRPr>
          </a:p>
        </p:txBody>
      </p:sp>
      <p:sp>
        <p:nvSpPr>
          <p:cNvPr id="15" name="Untertitel 14">
            <a:extLst>
              <a:ext uri="{FF2B5EF4-FFF2-40B4-BE49-F238E27FC236}">
                <a16:creationId xmlns:a16="http://schemas.microsoft.com/office/drawing/2014/main" id="{5C623A4A-342B-4964-A640-D9179207F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5934" y="3492002"/>
            <a:ext cx="1741127" cy="1110994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>
                <a:cs typeface="Arial"/>
              </a:rPr>
              <a:t>08.02.2023</a:t>
            </a:r>
          </a:p>
          <a:p>
            <a:r>
              <a:rPr lang="de-DE" dirty="0" err="1">
                <a:cs typeface="Arial"/>
              </a:rPr>
              <a:t>Qiuming</a:t>
            </a:r>
            <a:r>
              <a:rPr lang="de-DE" dirty="0">
                <a:cs typeface="Arial"/>
              </a:rPr>
              <a:t> Li</a:t>
            </a:r>
          </a:p>
          <a:p>
            <a:r>
              <a:rPr lang="de-DE" dirty="0">
                <a:cs typeface="Arial"/>
              </a:rPr>
              <a:t>Zhenhao Xu</a:t>
            </a:r>
          </a:p>
        </p:txBody>
      </p:sp>
      <p:sp>
        <p:nvSpPr>
          <p:cNvPr id="18" name="Bildplatzhalter 17">
            <a:extLst>
              <a:ext uri="{FF2B5EF4-FFF2-40B4-BE49-F238E27FC236}">
                <a16:creationId xmlns:a16="http://schemas.microsoft.com/office/drawing/2014/main" id="{F3838220-1165-453C-B86D-097A85E4ED4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418998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47CF0-6E8E-BC96-A206-AC6BD7F0AB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3571" y="274231"/>
            <a:ext cx="10992267" cy="481381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7. Train/Test Dataset and Evaluation </a:t>
            </a:r>
            <a:endParaRPr lang="zh-CN" alt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249B46-0F72-6B7F-44A8-07F860AA03A3}"/>
              </a:ext>
            </a:extLst>
          </p:cNvPr>
          <p:cNvSpPr txBox="1"/>
          <p:nvPr/>
        </p:nvSpPr>
        <p:spPr>
          <a:xfrm>
            <a:off x="535224" y="1088376"/>
            <a:ext cx="965458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Train Dataset: 30 ships real data in </a:t>
            </a:r>
            <a:r>
              <a:rPr lang="en-US" altLang="zh-CN" sz="1800" b="1" dirty="0">
                <a:solidFill>
                  <a:srgbClr val="FF0000"/>
                </a:solidFill>
              </a:rPr>
              <a:t>2019_01_01</a:t>
            </a:r>
            <a:r>
              <a:rPr lang="en-US" altLang="zh-CN" sz="1800" b="1" dirty="0"/>
              <a:t> as </a:t>
            </a:r>
            <a:r>
              <a:rPr lang="en-US" altLang="zh-CN" sz="1800" b="1" dirty="0">
                <a:solidFill>
                  <a:schemeClr val="accent5">
                    <a:lumMod val="75000"/>
                  </a:schemeClr>
                </a:solidFill>
              </a:rPr>
              <a:t>normal data </a:t>
            </a:r>
            <a:r>
              <a:rPr lang="en-US" altLang="zh-CN" sz="1800" b="1" dirty="0"/>
              <a:t>in selected area </a:t>
            </a:r>
          </a:p>
          <a:p>
            <a:r>
              <a:rPr lang="en-US" altLang="zh-CN" b="1" dirty="0"/>
              <a:t>	         15 ships </a:t>
            </a:r>
            <a:r>
              <a:rPr lang="en-US" altLang="zh-CN" b="1" dirty="0">
                <a:solidFill>
                  <a:srgbClr val="FF0000"/>
                </a:solidFill>
              </a:rPr>
              <a:t>random</a:t>
            </a:r>
            <a:r>
              <a:rPr lang="en-US" altLang="zh-CN" b="1" dirty="0"/>
              <a:t> generation data as </a:t>
            </a:r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</a:rPr>
              <a:t>abnormal data</a:t>
            </a:r>
            <a:r>
              <a:rPr lang="en-US" altLang="zh-CN" b="1" dirty="0"/>
              <a:t> </a:t>
            </a:r>
            <a:r>
              <a:rPr lang="en-US" altLang="zh-CN" sz="1800" b="1" dirty="0"/>
              <a:t>in selected area </a:t>
            </a:r>
            <a:endParaRPr lang="en-US" altLang="zh-CN" b="1" dirty="0"/>
          </a:p>
          <a:p>
            <a:r>
              <a:rPr lang="en-US" altLang="zh-CN" sz="1800" b="1" dirty="0"/>
              <a:t>Test Dataset</a:t>
            </a:r>
            <a:r>
              <a:rPr lang="en-US" altLang="zh-CN" b="1" dirty="0"/>
              <a:t>:  </a:t>
            </a:r>
            <a:r>
              <a:rPr lang="en-US" altLang="zh-CN" sz="1800" b="1" dirty="0"/>
              <a:t>30 ships real data in </a:t>
            </a:r>
            <a:r>
              <a:rPr lang="en-US" altLang="zh-CN" sz="1800" b="1" dirty="0">
                <a:solidFill>
                  <a:srgbClr val="FF0000"/>
                </a:solidFill>
              </a:rPr>
              <a:t>2019_06_01</a:t>
            </a:r>
            <a:r>
              <a:rPr lang="en-US" altLang="zh-CN" sz="1800" b="1" dirty="0"/>
              <a:t> as </a:t>
            </a:r>
            <a:r>
              <a:rPr lang="en-US" altLang="zh-CN" sz="1800" b="1" dirty="0">
                <a:solidFill>
                  <a:schemeClr val="accent5">
                    <a:lumMod val="75000"/>
                  </a:schemeClr>
                </a:solidFill>
              </a:rPr>
              <a:t>normal data </a:t>
            </a:r>
            <a:r>
              <a:rPr lang="en-US" altLang="zh-CN" sz="1800" b="1" dirty="0"/>
              <a:t>in selected area </a:t>
            </a:r>
          </a:p>
          <a:p>
            <a:r>
              <a:rPr lang="en-US" altLang="zh-CN" b="1" dirty="0"/>
              <a:t>	         15 ships </a:t>
            </a:r>
            <a:r>
              <a:rPr lang="en-US" altLang="zh-CN" b="1" dirty="0">
                <a:solidFill>
                  <a:srgbClr val="FF0000"/>
                </a:solidFill>
              </a:rPr>
              <a:t>random</a:t>
            </a:r>
            <a:r>
              <a:rPr lang="en-US" altLang="zh-CN" b="1" dirty="0"/>
              <a:t> generation data as </a:t>
            </a:r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</a:rPr>
              <a:t>abnormal data </a:t>
            </a:r>
            <a:r>
              <a:rPr lang="en-US" altLang="zh-CN" sz="1800" b="1" dirty="0"/>
              <a:t>in selected area 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en-US" altLang="zh-CN" sz="1800" b="1" dirty="0"/>
              <a:t>Dataset for real accident test:</a:t>
            </a:r>
          </a:p>
          <a:p>
            <a:r>
              <a:rPr lang="en-US" altLang="zh-CN" b="1" dirty="0"/>
              <a:t>		20 ships real data in </a:t>
            </a:r>
            <a:r>
              <a:rPr lang="en-US" altLang="zh-CN" b="1" dirty="0">
                <a:solidFill>
                  <a:srgbClr val="FF0000"/>
                </a:solidFill>
              </a:rPr>
              <a:t>2019_09_08 </a:t>
            </a:r>
            <a:r>
              <a:rPr lang="en-US" altLang="zh-CN" b="1" dirty="0"/>
              <a:t>in the area the accident happens</a:t>
            </a:r>
          </a:p>
          <a:p>
            <a:r>
              <a:rPr lang="en-US" altLang="zh-CN" sz="1800" b="1" dirty="0"/>
              <a:t>		</a:t>
            </a:r>
            <a:r>
              <a:rPr lang="en-US" altLang="zh-CN" b="1" dirty="0"/>
              <a:t>20 ships real data in </a:t>
            </a:r>
            <a:r>
              <a:rPr lang="en-US" altLang="zh-CN" b="1" dirty="0">
                <a:solidFill>
                  <a:srgbClr val="FF0000"/>
                </a:solidFill>
              </a:rPr>
              <a:t>2019_09_07 </a:t>
            </a:r>
            <a:r>
              <a:rPr lang="en-US" altLang="zh-CN" b="1" dirty="0"/>
              <a:t>in the area the accident happens</a:t>
            </a:r>
            <a:endParaRPr lang="en-US" altLang="zh-CN" sz="18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B6800E-82C6-2D1B-C3D0-5D9A874E8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224" y="3461301"/>
            <a:ext cx="5747395" cy="316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677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01359-5CBC-78F9-4E11-979B2613EA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7375" y="279706"/>
            <a:ext cx="10992267" cy="475906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8. Model structure </a:t>
            </a:r>
            <a:r>
              <a:rPr lang="zh-CN" altLang="en-US" sz="2800" b="1" dirty="0"/>
              <a:t>补充每层原理？</a:t>
            </a:r>
          </a:p>
        </p:txBody>
      </p:sp>
      <p:sp>
        <p:nvSpPr>
          <p:cNvPr id="17" name="Google Shape;69;p15">
            <a:extLst>
              <a:ext uri="{FF2B5EF4-FFF2-40B4-BE49-F238E27FC236}">
                <a16:creationId xmlns:a16="http://schemas.microsoft.com/office/drawing/2014/main" id="{7A1A2C61-F66B-E6ED-07CE-74F7C3E74C91}"/>
              </a:ext>
            </a:extLst>
          </p:cNvPr>
          <p:cNvSpPr/>
          <p:nvPr/>
        </p:nvSpPr>
        <p:spPr>
          <a:xfrm>
            <a:off x="333801" y="1492575"/>
            <a:ext cx="8602132" cy="2907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convolution 1.st layer + BatchNormalization + Dropout, “relu”,outputshape:</a:t>
            </a:r>
            <a:r>
              <a:rPr lang="en-US" altLang="zh-CN" dirty="0"/>
              <a:t>10</a:t>
            </a:r>
            <a:r>
              <a:rPr lang="zh-CN" dirty="0"/>
              <a:t>x64</a:t>
            </a:r>
            <a:endParaRPr dirty="0"/>
          </a:p>
        </p:txBody>
      </p:sp>
      <p:sp>
        <p:nvSpPr>
          <p:cNvPr id="18" name="Google Shape;70;p15">
            <a:extLst>
              <a:ext uri="{FF2B5EF4-FFF2-40B4-BE49-F238E27FC236}">
                <a16:creationId xmlns:a16="http://schemas.microsoft.com/office/drawing/2014/main" id="{91D4F9A3-4E65-B61D-E5BF-F6CBD3532346}"/>
              </a:ext>
            </a:extLst>
          </p:cNvPr>
          <p:cNvSpPr/>
          <p:nvPr/>
        </p:nvSpPr>
        <p:spPr>
          <a:xfrm>
            <a:off x="569326" y="1941825"/>
            <a:ext cx="8695133" cy="2907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convolution 2nd layer + BatchNormalization + Dropout, “relu”, </a:t>
            </a:r>
            <a:r>
              <a:rPr lang="zh-CN" dirty="0">
                <a:solidFill>
                  <a:schemeClr val="dk1"/>
                </a:solidFill>
              </a:rPr>
              <a:t>outputshape:</a:t>
            </a:r>
            <a:r>
              <a:rPr lang="en-US" altLang="zh-CN" dirty="0">
                <a:solidFill>
                  <a:schemeClr val="dk1"/>
                </a:solidFill>
              </a:rPr>
              <a:t>10</a:t>
            </a:r>
            <a:r>
              <a:rPr lang="zh-CN" dirty="0"/>
              <a:t>x128</a:t>
            </a:r>
            <a:endParaRPr dirty="0"/>
          </a:p>
        </p:txBody>
      </p:sp>
      <p:sp>
        <p:nvSpPr>
          <p:cNvPr id="19" name="Google Shape;71;p15">
            <a:extLst>
              <a:ext uri="{FF2B5EF4-FFF2-40B4-BE49-F238E27FC236}">
                <a16:creationId xmlns:a16="http://schemas.microsoft.com/office/drawing/2014/main" id="{D2AD1D39-837F-0A10-3B90-9386391C0082}"/>
              </a:ext>
            </a:extLst>
          </p:cNvPr>
          <p:cNvSpPr/>
          <p:nvPr/>
        </p:nvSpPr>
        <p:spPr>
          <a:xfrm>
            <a:off x="784076" y="2391075"/>
            <a:ext cx="8770581" cy="2907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Maxpooling, strides=1, </a:t>
            </a:r>
            <a:r>
              <a:rPr lang="zh-CN" dirty="0">
                <a:solidFill>
                  <a:schemeClr val="dk1"/>
                </a:solidFill>
              </a:rPr>
              <a:t>outputshape:</a:t>
            </a:r>
            <a:r>
              <a:rPr lang="en-US" altLang="zh-CN" dirty="0">
                <a:solidFill>
                  <a:schemeClr val="dk1"/>
                </a:solidFill>
              </a:rPr>
              <a:t>9</a:t>
            </a:r>
            <a:r>
              <a:rPr lang="zh-CN" dirty="0"/>
              <a:t>x128</a:t>
            </a:r>
            <a:endParaRPr dirty="0"/>
          </a:p>
        </p:txBody>
      </p:sp>
      <p:sp>
        <p:nvSpPr>
          <p:cNvPr id="20" name="Google Shape;72;p15">
            <a:extLst>
              <a:ext uri="{FF2B5EF4-FFF2-40B4-BE49-F238E27FC236}">
                <a16:creationId xmlns:a16="http://schemas.microsoft.com/office/drawing/2014/main" id="{68E454C5-2DC4-D310-BE5B-90B3D6BDEE9B}"/>
              </a:ext>
            </a:extLst>
          </p:cNvPr>
          <p:cNvSpPr/>
          <p:nvPr/>
        </p:nvSpPr>
        <p:spPr>
          <a:xfrm>
            <a:off x="991902" y="2840325"/>
            <a:ext cx="8951513" cy="2907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convolution 3rd  layer + BatchNormalization + Dropout, “relu”, </a:t>
            </a:r>
            <a:r>
              <a:rPr lang="zh-CN" dirty="0">
                <a:solidFill>
                  <a:schemeClr val="dk1"/>
                </a:solidFill>
              </a:rPr>
              <a:t>outputshape:</a:t>
            </a:r>
            <a:r>
              <a:rPr lang="en-US" altLang="zh-CN" dirty="0">
                <a:solidFill>
                  <a:schemeClr val="dk1"/>
                </a:solidFill>
              </a:rPr>
              <a:t>9</a:t>
            </a:r>
            <a:r>
              <a:rPr lang="zh-CN" dirty="0"/>
              <a:t>x256</a:t>
            </a:r>
            <a:endParaRPr dirty="0"/>
          </a:p>
        </p:txBody>
      </p:sp>
      <p:sp>
        <p:nvSpPr>
          <p:cNvPr id="21" name="Google Shape;73;p15">
            <a:extLst>
              <a:ext uri="{FF2B5EF4-FFF2-40B4-BE49-F238E27FC236}">
                <a16:creationId xmlns:a16="http://schemas.microsoft.com/office/drawing/2014/main" id="{DAF68300-8C8F-D475-F6C8-B56B705C1309}"/>
              </a:ext>
            </a:extLst>
          </p:cNvPr>
          <p:cNvSpPr/>
          <p:nvPr/>
        </p:nvSpPr>
        <p:spPr>
          <a:xfrm>
            <a:off x="1185852" y="3289575"/>
            <a:ext cx="9041628" cy="2907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Maxpooling, strides=1, </a:t>
            </a:r>
            <a:r>
              <a:rPr lang="zh-CN" dirty="0">
                <a:solidFill>
                  <a:schemeClr val="dk1"/>
                </a:solidFill>
              </a:rPr>
              <a:t>outputshape:</a:t>
            </a:r>
            <a:r>
              <a:rPr lang="en-US" altLang="zh-CN" dirty="0">
                <a:solidFill>
                  <a:schemeClr val="dk1"/>
                </a:solidFill>
              </a:rPr>
              <a:t>8</a:t>
            </a:r>
            <a:r>
              <a:rPr lang="zh-CN" dirty="0"/>
              <a:t>x256</a:t>
            </a:r>
            <a:endParaRPr dirty="0"/>
          </a:p>
        </p:txBody>
      </p:sp>
      <p:sp>
        <p:nvSpPr>
          <p:cNvPr id="22" name="Google Shape;74;p15">
            <a:extLst>
              <a:ext uri="{FF2B5EF4-FFF2-40B4-BE49-F238E27FC236}">
                <a16:creationId xmlns:a16="http://schemas.microsoft.com/office/drawing/2014/main" id="{7B2371F0-3300-AA9A-6EFE-8AA24EC51DF7}"/>
              </a:ext>
            </a:extLst>
          </p:cNvPr>
          <p:cNvSpPr/>
          <p:nvPr/>
        </p:nvSpPr>
        <p:spPr>
          <a:xfrm>
            <a:off x="1850877" y="4188075"/>
            <a:ext cx="8995328" cy="2907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Dense 1st  layer + BatchNormalization + Dropout, “relu”, </a:t>
            </a:r>
            <a:r>
              <a:rPr lang="zh-CN" dirty="0">
                <a:solidFill>
                  <a:schemeClr val="dk1"/>
                </a:solidFill>
              </a:rPr>
              <a:t>outputshape:</a:t>
            </a:r>
            <a:r>
              <a:rPr lang="zh-CN" dirty="0"/>
              <a:t>1x64</a:t>
            </a:r>
            <a:endParaRPr dirty="0"/>
          </a:p>
        </p:txBody>
      </p:sp>
      <p:sp>
        <p:nvSpPr>
          <p:cNvPr id="23" name="Google Shape;75;p15">
            <a:extLst>
              <a:ext uri="{FF2B5EF4-FFF2-40B4-BE49-F238E27FC236}">
                <a16:creationId xmlns:a16="http://schemas.microsoft.com/office/drawing/2014/main" id="{E4D53B8D-04E2-F08C-606F-BB9AC3B52377}"/>
              </a:ext>
            </a:extLst>
          </p:cNvPr>
          <p:cNvSpPr/>
          <p:nvPr/>
        </p:nvSpPr>
        <p:spPr>
          <a:xfrm>
            <a:off x="1483727" y="3738825"/>
            <a:ext cx="9041628" cy="2907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Flatten, </a:t>
            </a:r>
            <a:r>
              <a:rPr lang="zh-CN" dirty="0">
                <a:solidFill>
                  <a:schemeClr val="dk1"/>
                </a:solidFill>
              </a:rPr>
              <a:t>outputshape:</a:t>
            </a:r>
            <a:r>
              <a:rPr lang="zh-CN" dirty="0"/>
              <a:t>1x</a:t>
            </a:r>
            <a:r>
              <a:rPr lang="en-US" altLang="zh-CN" dirty="0"/>
              <a:t>2048</a:t>
            </a:r>
            <a:endParaRPr dirty="0"/>
          </a:p>
        </p:txBody>
      </p:sp>
      <p:sp>
        <p:nvSpPr>
          <p:cNvPr id="24" name="Google Shape;76;p15">
            <a:extLst>
              <a:ext uri="{FF2B5EF4-FFF2-40B4-BE49-F238E27FC236}">
                <a16:creationId xmlns:a16="http://schemas.microsoft.com/office/drawing/2014/main" id="{51121BAD-3587-354B-D926-E092C945B7BA}"/>
              </a:ext>
            </a:extLst>
          </p:cNvPr>
          <p:cNvSpPr/>
          <p:nvPr/>
        </p:nvSpPr>
        <p:spPr>
          <a:xfrm>
            <a:off x="2091201" y="4637325"/>
            <a:ext cx="9132809" cy="2907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Dense 2nd  layer + BatchNormalization + Dropout, “relu”, </a:t>
            </a:r>
            <a:r>
              <a:rPr lang="zh-CN" dirty="0">
                <a:solidFill>
                  <a:schemeClr val="dk1"/>
                </a:solidFill>
              </a:rPr>
              <a:t>outputshape:</a:t>
            </a:r>
            <a:r>
              <a:rPr lang="zh-CN" dirty="0"/>
              <a:t>1x32</a:t>
            </a:r>
            <a:endParaRPr dirty="0"/>
          </a:p>
        </p:txBody>
      </p:sp>
      <p:sp>
        <p:nvSpPr>
          <p:cNvPr id="25" name="Google Shape;77;p15">
            <a:extLst>
              <a:ext uri="{FF2B5EF4-FFF2-40B4-BE49-F238E27FC236}">
                <a16:creationId xmlns:a16="http://schemas.microsoft.com/office/drawing/2014/main" id="{F131C5B2-2FA9-89BD-79CA-02C76AF393F8}"/>
              </a:ext>
            </a:extLst>
          </p:cNvPr>
          <p:cNvSpPr/>
          <p:nvPr/>
        </p:nvSpPr>
        <p:spPr>
          <a:xfrm>
            <a:off x="2389077" y="5086575"/>
            <a:ext cx="9132808" cy="2907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Dense 3rd  layer + BatchNormalization + Dropout, “relu”, </a:t>
            </a:r>
            <a:r>
              <a:rPr lang="zh-CN" dirty="0">
                <a:solidFill>
                  <a:schemeClr val="dk1"/>
                </a:solidFill>
              </a:rPr>
              <a:t>outputshape:</a:t>
            </a:r>
            <a:r>
              <a:rPr lang="zh-CN" dirty="0"/>
              <a:t>1x16</a:t>
            </a:r>
            <a:endParaRPr dirty="0"/>
          </a:p>
        </p:txBody>
      </p:sp>
      <p:sp>
        <p:nvSpPr>
          <p:cNvPr id="26" name="Google Shape;78;p15">
            <a:extLst>
              <a:ext uri="{FF2B5EF4-FFF2-40B4-BE49-F238E27FC236}">
                <a16:creationId xmlns:a16="http://schemas.microsoft.com/office/drawing/2014/main" id="{01E20AE8-76AA-A263-8EED-481E588BEC71}"/>
              </a:ext>
            </a:extLst>
          </p:cNvPr>
          <p:cNvSpPr/>
          <p:nvPr/>
        </p:nvSpPr>
        <p:spPr>
          <a:xfrm>
            <a:off x="2749276" y="5535825"/>
            <a:ext cx="9181067" cy="2907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Dense final  layer , “softmax”, </a:t>
            </a:r>
            <a:r>
              <a:rPr lang="zh-CN" dirty="0">
                <a:solidFill>
                  <a:schemeClr val="dk1"/>
                </a:solidFill>
              </a:rPr>
              <a:t>outputshape:</a:t>
            </a:r>
            <a:r>
              <a:rPr lang="zh-CN" dirty="0"/>
              <a:t>1x2</a:t>
            </a:r>
            <a:endParaRPr dirty="0"/>
          </a:p>
        </p:txBody>
      </p:sp>
      <p:sp>
        <p:nvSpPr>
          <p:cNvPr id="27" name="Google Shape;69;p15">
            <a:extLst>
              <a:ext uri="{FF2B5EF4-FFF2-40B4-BE49-F238E27FC236}">
                <a16:creationId xmlns:a16="http://schemas.microsoft.com/office/drawing/2014/main" id="{CB5D7FDA-C28D-822A-5445-BE3D3D5C1606}"/>
              </a:ext>
            </a:extLst>
          </p:cNvPr>
          <p:cNvSpPr/>
          <p:nvPr/>
        </p:nvSpPr>
        <p:spPr>
          <a:xfrm>
            <a:off x="113871" y="1052292"/>
            <a:ext cx="8602132" cy="290700"/>
          </a:xfrm>
          <a:prstGeom prst="rect">
            <a:avLst/>
          </a:prstGeom>
          <a:solidFill>
            <a:srgbClr val="F03E5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>
                <a:solidFill>
                  <a:schemeClr val="bg1"/>
                </a:solidFill>
              </a:rPr>
              <a:t>Input 10x3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8" name="Google Shape;69;p15">
            <a:extLst>
              <a:ext uri="{FF2B5EF4-FFF2-40B4-BE49-F238E27FC236}">
                <a16:creationId xmlns:a16="http://schemas.microsoft.com/office/drawing/2014/main" id="{4BDC81EF-E407-511B-713A-BDA4A70006C3}"/>
              </a:ext>
            </a:extLst>
          </p:cNvPr>
          <p:cNvSpPr/>
          <p:nvPr/>
        </p:nvSpPr>
        <p:spPr>
          <a:xfrm>
            <a:off x="3551540" y="5923921"/>
            <a:ext cx="8602132" cy="290700"/>
          </a:xfrm>
          <a:prstGeom prst="rect">
            <a:avLst/>
          </a:prstGeom>
          <a:solidFill>
            <a:srgbClr val="F03E5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>
                <a:solidFill>
                  <a:schemeClr val="bg1"/>
                </a:solidFill>
              </a:rPr>
              <a:t>Output 1x2</a:t>
            </a:r>
            <a:endParaRPr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200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753013-7BB3-72A6-0B68-A9098793A8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424" y="339936"/>
            <a:ext cx="10992267" cy="530660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9. Optimization of models and datasets</a:t>
            </a:r>
            <a:endParaRPr lang="zh-CN" altLang="en-US" sz="2800" b="1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7417457-BC92-0A76-0937-343FD0F1D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6" y="807961"/>
            <a:ext cx="10515600" cy="463473"/>
          </a:xfrm>
        </p:spPr>
        <p:txBody>
          <a:bodyPr>
            <a:normAutofit/>
          </a:bodyPr>
          <a:lstStyle/>
          <a:p>
            <a:r>
              <a:rPr lang="en-US" altLang="zh-CN" sz="2400" b="1" dirty="0"/>
              <a:t>Model1</a:t>
            </a:r>
            <a:endParaRPr lang="zh-CN" altLang="en-US" sz="2400" b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28C4618-719E-3AFB-BCF1-401E570FA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792" y="1246785"/>
            <a:ext cx="10959517" cy="308942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1800" dirty="0"/>
              <a:t>1. use </a:t>
            </a:r>
            <a:r>
              <a:rPr lang="en-US" altLang="zh-CN" sz="1800" b="1" dirty="0">
                <a:solidFill>
                  <a:srgbClr val="FF0000"/>
                </a:solidFill>
              </a:rPr>
              <a:t>2</a:t>
            </a:r>
            <a:r>
              <a:rPr lang="en-US" altLang="zh-CN" sz="1800" dirty="0"/>
              <a:t> features: SOG COG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146D8A8-EEED-F89A-4E82-1168BB1EC807}"/>
              </a:ext>
            </a:extLst>
          </p:cNvPr>
          <p:cNvSpPr txBox="1">
            <a:spLocks/>
          </p:cNvSpPr>
          <p:nvPr/>
        </p:nvSpPr>
        <p:spPr>
          <a:xfrm>
            <a:off x="112326" y="1603848"/>
            <a:ext cx="10515600" cy="405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Model2</a:t>
            </a:r>
            <a:endParaRPr lang="zh-CN" altLang="en-US" sz="2400" b="1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ABDEBE1-6268-5C32-AF40-F7E27E49AF97}"/>
              </a:ext>
            </a:extLst>
          </p:cNvPr>
          <p:cNvSpPr txBox="1">
            <a:spLocks/>
          </p:cNvSpPr>
          <p:nvPr/>
        </p:nvSpPr>
        <p:spPr>
          <a:xfrm>
            <a:off x="191792" y="1931916"/>
            <a:ext cx="10959517" cy="3089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dirty="0"/>
              <a:t>1. use </a:t>
            </a:r>
            <a:r>
              <a:rPr lang="en-US" altLang="zh-CN" sz="1800" b="1" dirty="0">
                <a:solidFill>
                  <a:srgbClr val="FF0000"/>
                </a:solidFill>
              </a:rPr>
              <a:t>3</a:t>
            </a:r>
            <a:r>
              <a:rPr lang="en-US" altLang="zh-CN" sz="1800" dirty="0"/>
              <a:t> features: Distance SOG COG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723BF3C-F1C1-A9CB-FA54-17B8D41E5DF1}"/>
              </a:ext>
            </a:extLst>
          </p:cNvPr>
          <p:cNvSpPr txBox="1">
            <a:spLocks/>
          </p:cNvSpPr>
          <p:nvPr/>
        </p:nvSpPr>
        <p:spPr>
          <a:xfrm>
            <a:off x="112326" y="2664453"/>
            <a:ext cx="10515600" cy="405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Dataset1 (Overfitting?)</a:t>
            </a:r>
            <a:endParaRPr lang="zh-CN" altLang="en-US" sz="2400" b="1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EAA30AC-CC75-B275-0B04-E48BCA4008BE}"/>
              </a:ext>
            </a:extLst>
          </p:cNvPr>
          <p:cNvSpPr txBox="1">
            <a:spLocks/>
          </p:cNvSpPr>
          <p:nvPr/>
        </p:nvSpPr>
        <p:spPr>
          <a:xfrm>
            <a:off x="112326" y="3730119"/>
            <a:ext cx="10515600" cy="3428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Dataset2 (too little information?)</a:t>
            </a:r>
            <a:endParaRPr lang="zh-CN" altLang="en-US" sz="2400" b="1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9169B6E-40AF-ECD2-000E-848E72D91207}"/>
              </a:ext>
            </a:extLst>
          </p:cNvPr>
          <p:cNvSpPr txBox="1">
            <a:spLocks/>
          </p:cNvSpPr>
          <p:nvPr/>
        </p:nvSpPr>
        <p:spPr>
          <a:xfrm>
            <a:off x="112326" y="4072974"/>
            <a:ext cx="10959517" cy="717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dirty="0"/>
              <a:t>1. if there are less than </a:t>
            </a:r>
            <a:r>
              <a:rPr lang="en-US" altLang="zh-CN" sz="1800" b="1" dirty="0">
                <a:solidFill>
                  <a:srgbClr val="FF0000"/>
                </a:solidFill>
              </a:rPr>
              <a:t>3</a:t>
            </a:r>
            <a:r>
              <a:rPr lang="en-US" altLang="zh-CN" sz="1800" dirty="0"/>
              <a:t> time point in one segment, </a:t>
            </a:r>
            <a:r>
              <a:rPr lang="en-US" altLang="zh-CN" sz="1800" b="1" dirty="0">
                <a:solidFill>
                  <a:srgbClr val="FF0000"/>
                </a:solidFill>
              </a:rPr>
              <a:t>drop it</a:t>
            </a:r>
            <a:r>
              <a:rPr lang="en-US" altLang="zh-CN" sz="1800" dirty="0"/>
              <a:t>. otherwise supplement missing signals with 0</a:t>
            </a:r>
          </a:p>
          <a:p>
            <a:r>
              <a:rPr lang="en-US" altLang="zh-CN" sz="1800" dirty="0"/>
              <a:t>2. </a:t>
            </a:r>
            <a:r>
              <a:rPr lang="en-US" altLang="zh-CN" sz="1800" b="1" dirty="0">
                <a:solidFill>
                  <a:srgbClr val="FF0000"/>
                </a:solidFill>
              </a:rPr>
              <a:t>random missing </a:t>
            </a:r>
            <a:r>
              <a:rPr lang="en-US" altLang="zh-CN" sz="1800" dirty="0"/>
              <a:t>data(at least 3 time point rest) in generation dataset, and supplement with 0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46AB1CB-F600-3F18-6721-BCFC3F6BD364}"/>
              </a:ext>
            </a:extLst>
          </p:cNvPr>
          <p:cNvSpPr txBox="1">
            <a:spLocks/>
          </p:cNvSpPr>
          <p:nvPr/>
        </p:nvSpPr>
        <p:spPr>
          <a:xfrm>
            <a:off x="191792" y="3069637"/>
            <a:ext cx="10959517" cy="7375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1. if there are less than 10 time point in one segment, Supplement missing signals with 0</a:t>
            </a:r>
          </a:p>
          <a:p>
            <a:r>
              <a:rPr lang="en-US" altLang="zh-CN" sz="2000" dirty="0"/>
              <a:t>2. </a:t>
            </a:r>
            <a:r>
              <a:rPr lang="en-US" altLang="zh-CN" sz="2000" b="1" dirty="0">
                <a:solidFill>
                  <a:srgbClr val="FF0000"/>
                </a:solidFill>
              </a:rPr>
              <a:t>no missing </a:t>
            </a:r>
            <a:r>
              <a:rPr lang="en-US" altLang="zh-CN" sz="2000" dirty="0"/>
              <a:t>data in generation dataset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602E7D0-7ADB-574F-7BB2-8E398F40AFAC}"/>
              </a:ext>
            </a:extLst>
          </p:cNvPr>
          <p:cNvSpPr txBox="1">
            <a:spLocks/>
          </p:cNvSpPr>
          <p:nvPr/>
        </p:nvSpPr>
        <p:spPr>
          <a:xfrm>
            <a:off x="106851" y="4731214"/>
            <a:ext cx="10515600" cy="405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Dataset3 (the best)</a:t>
            </a:r>
            <a:endParaRPr lang="zh-CN" altLang="en-US" sz="2400" b="1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4D48709-2FFE-B659-AB2B-848929164F17}"/>
              </a:ext>
            </a:extLst>
          </p:cNvPr>
          <p:cNvSpPr txBox="1">
            <a:spLocks/>
          </p:cNvSpPr>
          <p:nvPr/>
        </p:nvSpPr>
        <p:spPr>
          <a:xfrm>
            <a:off x="112326" y="5074497"/>
            <a:ext cx="11060256" cy="97554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1. if there are less than </a:t>
            </a:r>
            <a:r>
              <a:rPr lang="en-US" altLang="zh-CN" sz="2000" b="1" dirty="0">
                <a:solidFill>
                  <a:srgbClr val="FF0000"/>
                </a:solidFill>
              </a:rPr>
              <a:t>5</a:t>
            </a:r>
            <a:r>
              <a:rPr lang="en-US" altLang="zh-CN" sz="2000" dirty="0"/>
              <a:t> time point in one segment, </a:t>
            </a:r>
            <a:r>
              <a:rPr lang="en-US" altLang="zh-CN" sz="2000" b="1" dirty="0">
                <a:solidFill>
                  <a:srgbClr val="FF0000"/>
                </a:solidFill>
              </a:rPr>
              <a:t>drop it</a:t>
            </a:r>
            <a:r>
              <a:rPr lang="en-US" altLang="zh-CN" sz="2000" dirty="0"/>
              <a:t>. otherwise supplement missing signals with 0</a:t>
            </a:r>
          </a:p>
          <a:p>
            <a:r>
              <a:rPr lang="en-US" altLang="zh-CN" sz="2000" dirty="0">
                <a:solidFill>
                  <a:srgbClr val="FF0000"/>
                </a:solidFill>
              </a:rPr>
              <a:t>2</a:t>
            </a:r>
            <a:r>
              <a:rPr lang="en-US" altLang="zh-CN" sz="2000" b="1" dirty="0">
                <a:solidFill>
                  <a:srgbClr val="FF0000"/>
                </a:solidFill>
              </a:rPr>
              <a:t>. random missing </a:t>
            </a:r>
            <a:r>
              <a:rPr lang="en-US" altLang="zh-CN" sz="2000" dirty="0"/>
              <a:t>data(at least </a:t>
            </a:r>
            <a:r>
              <a:rPr lang="en-US" altLang="zh-CN" sz="2000" b="1" dirty="0">
                <a:solidFill>
                  <a:srgbClr val="FF0000"/>
                </a:solidFill>
              </a:rPr>
              <a:t>5 </a:t>
            </a:r>
            <a:r>
              <a:rPr lang="en-US" altLang="zh-CN" sz="2000" dirty="0"/>
              <a:t>time point rest) in generation dataset, and supplement with 0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3CF82F1-46D1-3C93-5DEB-41E6D58A0DF8}"/>
              </a:ext>
            </a:extLst>
          </p:cNvPr>
          <p:cNvSpPr txBox="1">
            <a:spLocks/>
          </p:cNvSpPr>
          <p:nvPr/>
        </p:nvSpPr>
        <p:spPr>
          <a:xfrm>
            <a:off x="112326" y="6047073"/>
            <a:ext cx="10515600" cy="353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Dataset4(just try)</a:t>
            </a:r>
            <a:endParaRPr lang="zh-CN" altLang="en-US" sz="2400" b="1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132FD77-3410-FB3E-20F8-6A3C1CB2E4CB}"/>
              </a:ext>
            </a:extLst>
          </p:cNvPr>
          <p:cNvSpPr txBox="1">
            <a:spLocks/>
          </p:cNvSpPr>
          <p:nvPr/>
        </p:nvSpPr>
        <p:spPr>
          <a:xfrm>
            <a:off x="191792" y="6376562"/>
            <a:ext cx="11060256" cy="33328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1. All same as Dataset3 but the generation data seems like </a:t>
            </a:r>
            <a:r>
              <a:rPr lang="en-US" altLang="zh-CN" sz="2000" b="1" dirty="0">
                <a:solidFill>
                  <a:srgbClr val="FF0000"/>
                </a:solidFill>
              </a:rPr>
              <a:t>more unreal</a:t>
            </a:r>
          </a:p>
        </p:txBody>
      </p:sp>
    </p:spTree>
    <p:extLst>
      <p:ext uri="{BB962C8B-B14F-4D97-AF65-F5344CB8AC3E}">
        <p14:creationId xmlns:p14="http://schemas.microsoft.com/office/powerpoint/2010/main" val="497760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14DD9-D127-E498-6264-89E73BBFCB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067" y="93083"/>
            <a:ext cx="10992267" cy="782989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3000" b="1" dirty="0"/>
              <a:t>10. Comparing the performance of different models</a:t>
            </a:r>
          </a:p>
          <a:p>
            <a:r>
              <a:rPr lang="en-US" altLang="zh-CN" sz="2200" b="1" dirty="0"/>
              <a:t>	</a:t>
            </a:r>
            <a:r>
              <a:rPr lang="en-US" altLang="zh-CN" sz="2600" b="1" dirty="0"/>
              <a:t>10.1 Statistics View of results</a:t>
            </a:r>
            <a:r>
              <a:rPr lang="zh-CN" altLang="en-US" sz="2600" b="1" dirty="0"/>
              <a:t>（趋势标记）</a:t>
            </a:r>
            <a:endParaRPr lang="zh-CN" altLang="en-US" sz="2800" b="1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BB0E072-B944-10B0-BE9A-0165D1CF19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4601159"/>
              </p:ext>
            </p:extLst>
          </p:nvPr>
        </p:nvGraphicFramePr>
        <p:xfrm>
          <a:off x="208067" y="5344038"/>
          <a:ext cx="8552652" cy="13492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9490">
                  <a:extLst>
                    <a:ext uri="{9D8B030D-6E8A-4147-A177-3AD203B41FA5}">
                      <a16:colId xmlns:a16="http://schemas.microsoft.com/office/drawing/2014/main" val="2465203460"/>
                    </a:ext>
                  </a:extLst>
                </a:gridCol>
                <a:gridCol w="2201130">
                  <a:extLst>
                    <a:ext uri="{9D8B030D-6E8A-4147-A177-3AD203B41FA5}">
                      <a16:colId xmlns:a16="http://schemas.microsoft.com/office/drawing/2014/main" val="290088042"/>
                    </a:ext>
                  </a:extLst>
                </a:gridCol>
                <a:gridCol w="2228508">
                  <a:extLst>
                    <a:ext uri="{9D8B030D-6E8A-4147-A177-3AD203B41FA5}">
                      <a16:colId xmlns:a16="http://schemas.microsoft.com/office/drawing/2014/main" val="1400725560"/>
                    </a:ext>
                  </a:extLst>
                </a:gridCol>
                <a:gridCol w="2113524">
                  <a:extLst>
                    <a:ext uri="{9D8B030D-6E8A-4147-A177-3AD203B41FA5}">
                      <a16:colId xmlns:a16="http://schemas.microsoft.com/office/drawing/2014/main" val="2661429924"/>
                    </a:ext>
                  </a:extLst>
                </a:gridCol>
              </a:tblGrid>
              <a:tr h="44974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Dataset_1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Dataset_2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Dataset_3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9031204"/>
                  </a:ext>
                </a:extLst>
              </a:tr>
              <a:tr h="449747"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Model_1</a:t>
                      </a:r>
                      <a:endParaRPr lang="zh-CN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Result_1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190600"/>
                  </a:ext>
                </a:extLst>
              </a:tr>
              <a:tr h="449747"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Model_2</a:t>
                      </a:r>
                      <a:endParaRPr lang="zh-CN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256139"/>
                  </a:ext>
                </a:extLst>
              </a:tr>
            </a:tbl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3391D26-29BC-35B4-BD92-112D578728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8899600"/>
              </p:ext>
            </p:extLst>
          </p:nvPr>
        </p:nvGraphicFramePr>
        <p:xfrm>
          <a:off x="208067" y="1023907"/>
          <a:ext cx="11564149" cy="43201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47442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14DD9-D127-E498-6264-89E73BBFCB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8067" y="93083"/>
            <a:ext cx="10992267" cy="782989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3000" b="1" dirty="0"/>
              <a:t>10. Comparing the performance of different models</a:t>
            </a:r>
          </a:p>
          <a:p>
            <a:r>
              <a:rPr lang="en-US" altLang="zh-CN" sz="2200" b="1" dirty="0"/>
              <a:t>	</a:t>
            </a:r>
            <a:r>
              <a:rPr lang="en-US" altLang="zh-CN" sz="2600" b="1" dirty="0"/>
              <a:t>10.1 Statistics View of results</a:t>
            </a:r>
            <a:endParaRPr lang="zh-CN" altLang="en-US" sz="2800" b="1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BB0E072-B944-10B0-BE9A-0165D1CF19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56228"/>
              </p:ext>
            </p:extLst>
          </p:nvPr>
        </p:nvGraphicFramePr>
        <p:xfrm>
          <a:off x="328527" y="5348373"/>
          <a:ext cx="8662160" cy="13645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2432">
                  <a:extLst>
                    <a:ext uri="{9D8B030D-6E8A-4147-A177-3AD203B41FA5}">
                      <a16:colId xmlns:a16="http://schemas.microsoft.com/office/drawing/2014/main" val="2465203460"/>
                    </a:ext>
                  </a:extLst>
                </a:gridCol>
                <a:gridCol w="1732432">
                  <a:extLst>
                    <a:ext uri="{9D8B030D-6E8A-4147-A177-3AD203B41FA5}">
                      <a16:colId xmlns:a16="http://schemas.microsoft.com/office/drawing/2014/main" val="290088042"/>
                    </a:ext>
                  </a:extLst>
                </a:gridCol>
                <a:gridCol w="1732432">
                  <a:extLst>
                    <a:ext uri="{9D8B030D-6E8A-4147-A177-3AD203B41FA5}">
                      <a16:colId xmlns:a16="http://schemas.microsoft.com/office/drawing/2014/main" val="1400725560"/>
                    </a:ext>
                  </a:extLst>
                </a:gridCol>
                <a:gridCol w="1732432">
                  <a:extLst>
                    <a:ext uri="{9D8B030D-6E8A-4147-A177-3AD203B41FA5}">
                      <a16:colId xmlns:a16="http://schemas.microsoft.com/office/drawing/2014/main" val="2661429924"/>
                    </a:ext>
                  </a:extLst>
                </a:gridCol>
                <a:gridCol w="1732432">
                  <a:extLst>
                    <a:ext uri="{9D8B030D-6E8A-4147-A177-3AD203B41FA5}">
                      <a16:colId xmlns:a16="http://schemas.microsoft.com/office/drawing/2014/main" val="3825420975"/>
                    </a:ext>
                  </a:extLst>
                </a:gridCol>
              </a:tblGrid>
              <a:tr h="45484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Dataset_1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Dataset_2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Dataset_3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Dataset_4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9031204"/>
                  </a:ext>
                </a:extLst>
              </a:tr>
              <a:tr h="454843"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Model_1</a:t>
                      </a:r>
                      <a:endParaRPr lang="zh-CN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Result_1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190600"/>
                  </a:ext>
                </a:extLst>
              </a:tr>
              <a:tr h="454843"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Model_2</a:t>
                      </a:r>
                      <a:endParaRPr lang="zh-CN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Result_8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256139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3391D26-29BC-35B4-BD92-112D578728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9927317"/>
              </p:ext>
            </p:extLst>
          </p:nvPr>
        </p:nvGraphicFramePr>
        <p:xfrm>
          <a:off x="328527" y="876072"/>
          <a:ext cx="11208243" cy="4391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9098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14DD9-D127-E498-6264-89E73BBFCB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5214" y="315827"/>
            <a:ext cx="3408285" cy="371872"/>
          </a:xfrm>
        </p:spPr>
        <p:txBody>
          <a:bodyPr>
            <a:normAutofit/>
          </a:bodyPr>
          <a:lstStyle/>
          <a:p>
            <a:r>
              <a:rPr lang="en-US" altLang="zh-CN" b="1" dirty="0"/>
              <a:t>10.2 Map View of results</a:t>
            </a:r>
            <a:endParaRPr lang="zh-CN" altLang="en-US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C97A56-1CD9-30F9-60FB-D99F36358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072" y="1383762"/>
            <a:ext cx="5267381" cy="5303633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58D516B-7FE5-9960-C3C7-F1B0FBB13ABB}"/>
              </a:ext>
            </a:extLst>
          </p:cNvPr>
          <p:cNvSpPr txBox="1">
            <a:spLocks/>
          </p:cNvSpPr>
          <p:nvPr/>
        </p:nvSpPr>
        <p:spPr>
          <a:xfrm>
            <a:off x="175214" y="919720"/>
            <a:ext cx="4015979" cy="37187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/>
              <a:t>Result 5</a:t>
            </a:r>
            <a:endParaRPr lang="zh-CN" altLang="en-US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B89491-5868-1A3F-6308-9E5F0A79A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9" b="1954"/>
          <a:stretch/>
        </p:blipFill>
        <p:spPr>
          <a:xfrm>
            <a:off x="175214" y="1383762"/>
            <a:ext cx="5267382" cy="5317526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5A55628-F39F-9AC1-1DF8-8AEDA3E61EAC}"/>
              </a:ext>
            </a:extLst>
          </p:cNvPr>
          <p:cNvSpPr txBox="1">
            <a:spLocks/>
          </p:cNvSpPr>
          <p:nvPr/>
        </p:nvSpPr>
        <p:spPr>
          <a:xfrm>
            <a:off x="6580073" y="1011890"/>
            <a:ext cx="4015979" cy="37187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/>
              <a:t>Result 6</a:t>
            </a:r>
            <a:endParaRPr lang="zh-CN" altLang="en-US" b="1" dirty="0"/>
          </a:p>
        </p:txBody>
      </p:sp>
      <p:graphicFrame>
        <p:nvGraphicFramePr>
          <p:cNvPr id="16" name="Table 5">
            <a:extLst>
              <a:ext uri="{FF2B5EF4-FFF2-40B4-BE49-F238E27FC236}">
                <a16:creationId xmlns:a16="http://schemas.microsoft.com/office/drawing/2014/main" id="{5A35BDFF-70E1-12C6-C020-1129EF7A16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815"/>
              </p:ext>
            </p:extLst>
          </p:nvPr>
        </p:nvGraphicFramePr>
        <p:xfrm>
          <a:off x="3745067" y="74107"/>
          <a:ext cx="5670009" cy="8916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0308">
                  <a:extLst>
                    <a:ext uri="{9D8B030D-6E8A-4147-A177-3AD203B41FA5}">
                      <a16:colId xmlns:a16="http://schemas.microsoft.com/office/drawing/2014/main" val="2539313922"/>
                    </a:ext>
                  </a:extLst>
                </a:gridCol>
                <a:gridCol w="1910932">
                  <a:extLst>
                    <a:ext uri="{9D8B030D-6E8A-4147-A177-3AD203B41FA5}">
                      <a16:colId xmlns:a16="http://schemas.microsoft.com/office/drawing/2014/main" val="3142502706"/>
                    </a:ext>
                  </a:extLst>
                </a:gridCol>
                <a:gridCol w="2058769">
                  <a:extLst>
                    <a:ext uri="{9D8B030D-6E8A-4147-A177-3AD203B41FA5}">
                      <a16:colId xmlns:a16="http://schemas.microsoft.com/office/drawing/2014/main" val="3152391328"/>
                    </a:ext>
                  </a:extLst>
                </a:gridCol>
              </a:tblGrid>
              <a:tr h="191788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100" dirty="0"/>
                        <a:t>False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100" dirty="0"/>
                        <a:t>True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283844"/>
                  </a:ext>
                </a:extLst>
              </a:tr>
              <a:tr h="327818">
                <a:tc>
                  <a:txBody>
                    <a:bodyPr/>
                    <a:lstStyle/>
                    <a:p>
                      <a:r>
                        <a:rPr lang="en-US" altLang="zh-CN" sz="1100" b="1" dirty="0">
                          <a:solidFill>
                            <a:schemeClr val="bg1"/>
                          </a:solidFill>
                        </a:rPr>
                        <a:t>Negative</a:t>
                      </a:r>
                      <a:endParaRPr lang="zh-CN" altLang="en-US" sz="11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altLang="zh-CN" sz="1100" b="1" dirty="0">
                          <a:solidFill>
                            <a:schemeClr val="bg1"/>
                          </a:solidFill>
                        </a:rPr>
                        <a:t>Re</a:t>
                      </a:r>
                      <a:r>
                        <a:rPr lang="en-US" altLang="zh-CN" sz="1100" b="1" dirty="0">
                          <a:solidFill>
                            <a:schemeClr val="bg1"/>
                          </a:solidFill>
                        </a:rPr>
                        <a:t>d (FN)</a:t>
                      </a:r>
                      <a:endParaRPr lang="zh-CN" altLang="en-US" sz="11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altLang="zh-CN" sz="1100" b="1" dirty="0">
                          <a:solidFill>
                            <a:schemeClr val="tx1"/>
                          </a:solidFill>
                        </a:rPr>
                        <a:t>Yellow (TN)</a:t>
                      </a:r>
                      <a:endParaRPr lang="zh-CN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822016"/>
                  </a:ext>
                </a:extLst>
              </a:tr>
              <a:tr h="243940">
                <a:tc>
                  <a:txBody>
                    <a:bodyPr/>
                    <a:lstStyle/>
                    <a:p>
                      <a:r>
                        <a:rPr lang="en-US" altLang="zh-CN" sz="1100" b="1" dirty="0">
                          <a:solidFill>
                            <a:schemeClr val="bg1"/>
                          </a:solidFill>
                        </a:rPr>
                        <a:t>Positive</a:t>
                      </a:r>
                      <a:endParaRPr lang="zh-CN" altLang="en-US" sz="11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altLang="zh-CN" sz="1100" b="1" dirty="0">
                          <a:solidFill>
                            <a:schemeClr val="bg1"/>
                          </a:solidFill>
                        </a:rPr>
                        <a:t>Blue (FP)</a:t>
                      </a:r>
                      <a:endParaRPr lang="zh-CN" altLang="en-US" sz="11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242DD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altLang="zh-CN" sz="1100" b="1" dirty="0">
                          <a:solidFill>
                            <a:schemeClr val="tx1"/>
                          </a:solidFill>
                        </a:rPr>
                        <a:t>Green (TP)</a:t>
                      </a:r>
                      <a:endParaRPr lang="zh-CN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2263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4463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14DD9-D127-E498-6264-89E73BBFCB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5214" y="115444"/>
            <a:ext cx="10992267" cy="371872"/>
          </a:xfrm>
        </p:spPr>
        <p:txBody>
          <a:bodyPr>
            <a:normAutofit/>
          </a:bodyPr>
          <a:lstStyle/>
          <a:p>
            <a:r>
              <a:rPr lang="en-US" altLang="zh-CN" b="1" dirty="0"/>
              <a:t>10.2 Map View of results</a:t>
            </a:r>
            <a:endParaRPr lang="zh-CN" altLang="en-US" b="1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58D516B-7FE5-9960-C3C7-F1B0FBB13ABB}"/>
              </a:ext>
            </a:extLst>
          </p:cNvPr>
          <p:cNvSpPr txBox="1">
            <a:spLocks/>
          </p:cNvSpPr>
          <p:nvPr/>
        </p:nvSpPr>
        <p:spPr>
          <a:xfrm>
            <a:off x="175214" y="919720"/>
            <a:ext cx="4015979" cy="37187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/>
              <a:t>Result 7</a:t>
            </a:r>
            <a:endParaRPr lang="zh-CN" altLang="en-US" b="1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5A55628-F39F-9AC1-1DF8-8AEDA3E61EAC}"/>
              </a:ext>
            </a:extLst>
          </p:cNvPr>
          <p:cNvSpPr txBox="1">
            <a:spLocks/>
          </p:cNvSpPr>
          <p:nvPr/>
        </p:nvSpPr>
        <p:spPr>
          <a:xfrm>
            <a:off x="6580073" y="1011890"/>
            <a:ext cx="4015979" cy="37187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/>
              <a:t>Result 8</a:t>
            </a:r>
            <a:endParaRPr lang="zh-CN" alt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C5B176-349A-9400-5D1D-317DF22D3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3" y="1383762"/>
            <a:ext cx="5261907" cy="53587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A06E8E-5E99-E11E-3495-1933EAFCB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382" y="1383762"/>
            <a:ext cx="5473046" cy="535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5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96D7E-2431-7BEA-6413-CD513B1D22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2621" y="70463"/>
            <a:ext cx="10992267" cy="475906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11. Real accident test</a:t>
            </a:r>
            <a:endParaRPr lang="zh-CN" altLang="en-US" sz="2800" b="1"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C82B67B2-EC5D-5437-1FA6-1723060AB4A3}"/>
              </a:ext>
            </a:extLst>
          </p:cNvPr>
          <p:cNvSpPr txBox="1">
            <a:spLocks/>
          </p:cNvSpPr>
          <p:nvPr/>
        </p:nvSpPr>
        <p:spPr>
          <a:xfrm>
            <a:off x="259841" y="546369"/>
            <a:ext cx="11819000" cy="148502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/>
              <a:t>11.1 Real accident description</a:t>
            </a:r>
            <a:r>
              <a:rPr lang="zh-CN" altLang="en-US" dirty="0"/>
              <a:t>：</a:t>
            </a:r>
            <a:r>
              <a:rPr lang="en-US" altLang="zh-CN" sz="2000" dirty="0"/>
              <a:t>The MV Golden Ray was a 200-metre long (660 ft) roll-on/roll-off cargo ship</a:t>
            </a:r>
            <a:r>
              <a:rPr lang="zh-CN" altLang="en-US" sz="2000" dirty="0"/>
              <a:t>，</a:t>
            </a:r>
            <a:r>
              <a:rPr lang="en-US" altLang="zh-CN" sz="2000" dirty="0"/>
              <a:t>On 8 September 2019 at approximately 0137 EDT, the Golden Ray capsized within the Port of Brunswick's harbor, shortly after unberthing and proceeding towards the Port of Baltimore. </a:t>
            </a:r>
            <a:endParaRPr lang="en-US" altLang="zh-CN" sz="2800" b="1" dirty="0"/>
          </a:p>
          <a:p>
            <a:endParaRPr lang="zh-CN" altLang="en-US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AE7433-5838-693E-37D6-27E102383C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803" b="24100"/>
          <a:stretch/>
        </p:blipFill>
        <p:spPr>
          <a:xfrm>
            <a:off x="5396011" y="1501607"/>
            <a:ext cx="3153859" cy="21487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3A47D3-1288-2F22-C43A-B0D54754CB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541"/>
          <a:stretch/>
        </p:blipFill>
        <p:spPr>
          <a:xfrm>
            <a:off x="259841" y="1501607"/>
            <a:ext cx="4273632" cy="21528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8A11A9-43EC-E6CB-4FBE-F9382A2DE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12" t="8862" r="1664" b="5525"/>
          <a:stretch/>
        </p:blipFill>
        <p:spPr>
          <a:xfrm>
            <a:off x="259841" y="3714402"/>
            <a:ext cx="4772097" cy="29733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29042E-CF6A-D179-9E2D-65B597EBB4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493" b="5188"/>
          <a:stretch/>
        </p:blipFill>
        <p:spPr>
          <a:xfrm>
            <a:off x="5396011" y="3714402"/>
            <a:ext cx="5538281" cy="29733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60EB7A4-18E2-8874-9FBE-9B2CB859EC60}"/>
              </a:ext>
            </a:extLst>
          </p:cNvPr>
          <p:cNvSpPr txBox="1"/>
          <p:nvPr/>
        </p:nvSpPr>
        <p:spPr>
          <a:xfrm>
            <a:off x="9739959" y="5388301"/>
            <a:ext cx="22682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The </a:t>
            </a:r>
            <a:r>
              <a:rPr lang="en-US" altLang="zh-CN" b="1" dirty="0" err="1"/>
              <a:t>colour</a:t>
            </a:r>
            <a:r>
              <a:rPr lang="en-US" altLang="zh-CN" b="1" dirty="0"/>
              <a:t> here is only to distinguish the segments</a:t>
            </a:r>
          </a:p>
        </p:txBody>
      </p:sp>
    </p:spTree>
    <p:extLst>
      <p:ext uri="{BB962C8B-B14F-4D97-AF65-F5344CB8AC3E}">
        <p14:creationId xmlns:p14="http://schemas.microsoft.com/office/powerpoint/2010/main" val="393854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96D7E-2431-7BEA-6413-CD513B1D22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2621" y="70463"/>
            <a:ext cx="5486601" cy="383844"/>
          </a:xfrm>
        </p:spPr>
        <p:txBody>
          <a:bodyPr>
            <a:normAutofit/>
          </a:bodyPr>
          <a:lstStyle/>
          <a:p>
            <a:r>
              <a:rPr lang="en-US" altLang="zh-CN" b="1" dirty="0"/>
              <a:t>11.2. Performance of the Model Predict</a:t>
            </a:r>
            <a:endParaRPr lang="zh-CN" alt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B1C9B2-8119-6EDD-F29F-8A5E66D6F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59" t="12893" r="6025"/>
          <a:stretch/>
        </p:blipFill>
        <p:spPr>
          <a:xfrm>
            <a:off x="262620" y="723780"/>
            <a:ext cx="6160030" cy="29228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7BB2AF-9B35-1D43-507B-3C9DE6B303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22" t="10074"/>
          <a:stretch/>
        </p:blipFill>
        <p:spPr>
          <a:xfrm>
            <a:off x="262620" y="4113031"/>
            <a:ext cx="6160030" cy="2674506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9AC819A-1C23-E6C7-2FA6-2BBD48FC6A7B}"/>
              </a:ext>
            </a:extLst>
          </p:cNvPr>
          <p:cNvSpPr txBox="1">
            <a:spLocks/>
          </p:cNvSpPr>
          <p:nvPr/>
        </p:nvSpPr>
        <p:spPr>
          <a:xfrm>
            <a:off x="262620" y="454307"/>
            <a:ext cx="4015979" cy="269473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/>
              <a:t>The Day of accident: 08.09.2019 </a:t>
            </a:r>
            <a:endParaRPr lang="zh-CN" altLang="en-US" b="1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388B095-5E67-B8E7-2CEB-79E2CD46E231}"/>
              </a:ext>
            </a:extLst>
          </p:cNvPr>
          <p:cNvSpPr txBox="1">
            <a:spLocks/>
          </p:cNvSpPr>
          <p:nvPr/>
        </p:nvSpPr>
        <p:spPr>
          <a:xfrm>
            <a:off x="262620" y="3781385"/>
            <a:ext cx="4298979" cy="269473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/>
              <a:t>The Day before accident: 07.09.2019 </a:t>
            </a:r>
            <a:endParaRPr lang="zh-CN" altLang="en-US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EB9443-DC60-529B-418B-92C2CD171B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12" t="8862" r="1664" b="5525"/>
          <a:stretch/>
        </p:blipFill>
        <p:spPr>
          <a:xfrm>
            <a:off x="6737802" y="723780"/>
            <a:ext cx="4691083" cy="29228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E4267D-80F2-1792-3ED1-9713A222C9D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27"/>
          <a:stretch/>
        </p:blipFill>
        <p:spPr>
          <a:xfrm>
            <a:off x="6737802" y="4113031"/>
            <a:ext cx="4962325" cy="2498762"/>
          </a:xfrm>
          <a:prstGeom prst="rect">
            <a:avLst/>
          </a:prstGeom>
        </p:spPr>
      </p:pic>
      <p:graphicFrame>
        <p:nvGraphicFramePr>
          <p:cNvPr id="15" name="Table 5">
            <a:extLst>
              <a:ext uri="{FF2B5EF4-FFF2-40B4-BE49-F238E27FC236}">
                <a16:creationId xmlns:a16="http://schemas.microsoft.com/office/drawing/2014/main" id="{7C9A4DD3-8FDC-B2EF-C654-95C31849B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0592135"/>
              </p:ext>
            </p:extLst>
          </p:nvPr>
        </p:nvGraphicFramePr>
        <p:xfrm>
          <a:off x="5801500" y="70463"/>
          <a:ext cx="3759078" cy="6326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618">
                  <a:extLst>
                    <a:ext uri="{9D8B030D-6E8A-4147-A177-3AD203B41FA5}">
                      <a16:colId xmlns:a16="http://schemas.microsoft.com/office/drawing/2014/main" val="2539313922"/>
                    </a:ext>
                  </a:extLst>
                </a:gridCol>
                <a:gridCol w="1330230">
                  <a:extLst>
                    <a:ext uri="{9D8B030D-6E8A-4147-A177-3AD203B41FA5}">
                      <a16:colId xmlns:a16="http://schemas.microsoft.com/office/drawing/2014/main" val="3152391328"/>
                    </a:ext>
                  </a:extLst>
                </a:gridCol>
                <a:gridCol w="1330230">
                  <a:extLst>
                    <a:ext uri="{9D8B030D-6E8A-4147-A177-3AD203B41FA5}">
                      <a16:colId xmlns:a16="http://schemas.microsoft.com/office/drawing/2014/main" val="1414332508"/>
                    </a:ext>
                  </a:extLst>
                </a:gridCol>
              </a:tblGrid>
              <a:tr h="191788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100" dirty="0"/>
                        <a:t>Abnormal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100" dirty="0"/>
                        <a:t>Normal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283844"/>
                  </a:ext>
                </a:extLst>
              </a:tr>
              <a:tr h="327818">
                <a:tc>
                  <a:txBody>
                    <a:bodyPr/>
                    <a:lstStyle/>
                    <a:p>
                      <a:r>
                        <a:rPr lang="en-US" altLang="zh-CN" sz="1100" b="1" dirty="0">
                          <a:solidFill>
                            <a:schemeClr val="bg1"/>
                          </a:solidFill>
                        </a:rPr>
                        <a:t>Predict</a:t>
                      </a:r>
                      <a:endParaRPr lang="zh-CN" altLang="en-US" sz="11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altLang="zh-CN" sz="1100" b="1" dirty="0">
                          <a:solidFill>
                            <a:schemeClr val="tx1"/>
                          </a:solidFill>
                        </a:rPr>
                        <a:t>Yellow </a:t>
                      </a:r>
                      <a:endParaRPr lang="zh-CN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altLang="zh-CN" sz="1100" b="1" dirty="0">
                          <a:solidFill>
                            <a:schemeClr val="tx1"/>
                          </a:solidFill>
                        </a:rPr>
                        <a:t>Green </a:t>
                      </a:r>
                      <a:endParaRPr lang="zh-CN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822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8141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070C87C-833D-721C-D2EA-7E1B966655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4874" y="294956"/>
            <a:ext cx="10992267" cy="475906"/>
          </a:xfrm>
        </p:spPr>
        <p:txBody>
          <a:bodyPr>
            <a:normAutofit/>
          </a:bodyPr>
          <a:lstStyle/>
          <a:p>
            <a:r>
              <a:rPr lang="en-US" altLang="zh-CN" sz="2800" b="1" dirty="0"/>
              <a:t>12. Ideas for improvement</a:t>
            </a:r>
            <a:endParaRPr lang="zh-CN" alt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BAAFD0-7838-2E0C-7A45-367AE4F45E9B}"/>
              </a:ext>
            </a:extLst>
          </p:cNvPr>
          <p:cNvSpPr txBox="1"/>
          <p:nvPr/>
        </p:nvSpPr>
        <p:spPr>
          <a:xfrm>
            <a:off x="229967" y="1336010"/>
            <a:ext cx="1102207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2000" dirty="0"/>
              <a:t>Find more realistic anomalous events or artificially set up more anomalous scenarios and simulate anomalous data based on them.</a:t>
            </a:r>
          </a:p>
          <a:p>
            <a:pPr marL="342900" indent="-342900">
              <a:buAutoNum type="arabicPeriod"/>
            </a:pPr>
            <a:endParaRPr lang="en-US" altLang="zh-CN" sz="2000" dirty="0"/>
          </a:p>
          <a:p>
            <a:pPr marL="342900" indent="-342900">
              <a:buAutoNum type="arabicPeriod"/>
            </a:pPr>
            <a:r>
              <a:rPr lang="en-US" altLang="zh-CN" sz="2000" dirty="0"/>
              <a:t>Cut segments in different ways for the same trajectory so that different segment data can be generated for data enhancement.</a:t>
            </a:r>
          </a:p>
          <a:p>
            <a:pPr marL="342900" indent="-342900">
              <a:buAutoNum type="arabic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7114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86E5EEE-2592-4AD2-9FA0-040F9E7070A6}"/>
              </a:ext>
            </a:extLst>
          </p:cNvPr>
          <p:cNvSpPr txBox="1"/>
          <p:nvPr/>
        </p:nvSpPr>
        <p:spPr>
          <a:xfrm>
            <a:off x="276172" y="6062741"/>
            <a:ext cx="9244195" cy="276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endParaRPr lang="en-US" sz="1600">
              <a:ea typeface="+mn-lt"/>
              <a:cs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565F60-EF33-F7BA-9880-CE81271074E9}"/>
              </a:ext>
            </a:extLst>
          </p:cNvPr>
          <p:cNvSpPr txBox="1"/>
          <p:nvPr/>
        </p:nvSpPr>
        <p:spPr>
          <a:xfrm>
            <a:off x="188422" y="195671"/>
            <a:ext cx="2576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Contents</a:t>
            </a:r>
            <a:endParaRPr lang="zh-CN" altLang="en-US" sz="36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64874E-F8F5-9858-B1FA-8B6C206B4E6D}"/>
              </a:ext>
            </a:extLst>
          </p:cNvPr>
          <p:cNvSpPr txBox="1"/>
          <p:nvPr/>
        </p:nvSpPr>
        <p:spPr>
          <a:xfrm>
            <a:off x="799416" y="991057"/>
            <a:ext cx="9768201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2800" dirty="0"/>
              <a:t>1. Motivation</a:t>
            </a:r>
          </a:p>
          <a:p>
            <a:r>
              <a:rPr lang="en-GB" altLang="zh-CN" sz="2800" dirty="0"/>
              <a:t>2. Basic information</a:t>
            </a:r>
          </a:p>
          <a:p>
            <a:r>
              <a:rPr lang="en-GB" altLang="zh-CN" sz="2800" dirty="0"/>
              <a:t>3. Features selection</a:t>
            </a:r>
          </a:p>
          <a:p>
            <a:r>
              <a:rPr lang="en-GB" altLang="zh-CN" sz="2800" dirty="0"/>
              <a:t>5. Data generation</a:t>
            </a:r>
          </a:p>
          <a:p>
            <a:r>
              <a:rPr lang="en-GB" altLang="zh-CN" sz="2800" dirty="0"/>
              <a:t>6. Date </a:t>
            </a:r>
            <a:r>
              <a:rPr lang="en-US" altLang="zh-CN" sz="2800" dirty="0"/>
              <a:t>P</a:t>
            </a:r>
            <a:r>
              <a:rPr lang="en-GB" altLang="zh-CN" sz="2800" dirty="0"/>
              <a:t>reprocessing</a:t>
            </a:r>
          </a:p>
          <a:p>
            <a:r>
              <a:rPr lang="en-GB" altLang="zh-CN" sz="2800" dirty="0"/>
              <a:t>7. Train and Test data</a:t>
            </a:r>
          </a:p>
          <a:p>
            <a:r>
              <a:rPr lang="en-GB" altLang="zh-CN" sz="2800" dirty="0"/>
              <a:t>8. Model structure</a:t>
            </a:r>
          </a:p>
          <a:p>
            <a:r>
              <a:rPr lang="en-GB" altLang="zh-CN" sz="2800" dirty="0"/>
              <a:t>9. </a:t>
            </a:r>
            <a:r>
              <a:rPr lang="en-GB" altLang="zh-CN" sz="2800" dirty="0" err="1"/>
              <a:t>Optim</a:t>
            </a:r>
            <a:r>
              <a:rPr lang="en-US" altLang="zh-CN" sz="2800" dirty="0" err="1"/>
              <a:t>iza</a:t>
            </a:r>
            <a:r>
              <a:rPr lang="en-GB" altLang="zh-CN" sz="2800" dirty="0" err="1"/>
              <a:t>tion</a:t>
            </a:r>
            <a:r>
              <a:rPr lang="en-GB" altLang="zh-CN" sz="2800" dirty="0"/>
              <a:t> of model and dataset</a:t>
            </a:r>
          </a:p>
          <a:p>
            <a:r>
              <a:rPr lang="en-GB" altLang="zh-CN" sz="2800" dirty="0"/>
              <a:t>10. </a:t>
            </a:r>
            <a:r>
              <a:rPr lang="en-US" altLang="zh-CN" sz="2800" dirty="0"/>
              <a:t>Comparing the performance of different models</a:t>
            </a:r>
          </a:p>
          <a:p>
            <a:r>
              <a:rPr lang="en-GB" altLang="zh-CN" sz="2800" dirty="0"/>
              <a:t>11. Real accident test </a:t>
            </a:r>
          </a:p>
          <a:p>
            <a:r>
              <a:rPr lang="en-GB" altLang="zh-CN" sz="2800" dirty="0"/>
              <a:t>12. Ideas for improvement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1290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80C64E-DAA2-35CF-51B7-B90240B70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38EB8D2-5525-B151-9722-A2BD12AD8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7200" b="1" dirty="0">
                <a:solidFill>
                  <a:schemeClr val="bg1"/>
                </a:solidFill>
              </a:rPr>
              <a:t>Q&amp;A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535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86E5EEE-2592-4AD2-9FA0-040F9E7070A6}"/>
              </a:ext>
            </a:extLst>
          </p:cNvPr>
          <p:cNvSpPr txBox="1"/>
          <p:nvPr/>
        </p:nvSpPr>
        <p:spPr>
          <a:xfrm>
            <a:off x="276172" y="6062741"/>
            <a:ext cx="9244195" cy="276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endParaRPr lang="en-US" sz="1600">
              <a:ea typeface="+mn-lt"/>
              <a:cs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565F60-EF33-F7BA-9880-CE81271074E9}"/>
              </a:ext>
            </a:extLst>
          </p:cNvPr>
          <p:cNvSpPr txBox="1"/>
          <p:nvPr/>
        </p:nvSpPr>
        <p:spPr>
          <a:xfrm>
            <a:off x="188421" y="195671"/>
            <a:ext cx="3436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1. Motivation</a:t>
            </a:r>
            <a:endParaRPr lang="zh-CN" altLang="en-US" sz="3600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8ECF06A-7570-705F-FC24-A5AC05D93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541"/>
          <a:stretch/>
        </p:blipFill>
        <p:spPr>
          <a:xfrm>
            <a:off x="188422" y="1019693"/>
            <a:ext cx="5414356" cy="272746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EE6B551-65A2-216E-6578-7817D27C3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698" y="1019693"/>
            <a:ext cx="6400800" cy="272746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3EB29E-9F1C-7C5B-B9FF-B13BD46AE582}"/>
              </a:ext>
            </a:extLst>
          </p:cNvPr>
          <p:cNvSpPr txBox="1"/>
          <p:nvPr/>
        </p:nvSpPr>
        <p:spPr>
          <a:xfrm>
            <a:off x="188421" y="3846883"/>
            <a:ext cx="54143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altLang="zh-CN" sz="2000" b="1" i="1" dirty="0">
                <a:solidFill>
                  <a:srgbClr val="000000"/>
                </a:solidFill>
                <a:effectLst/>
                <a:latin typeface="Linux Libertine"/>
              </a:rPr>
              <a:t>MV Golden Ray </a:t>
            </a:r>
            <a:r>
              <a:rPr lang="en-GB" altLang="zh-CN" sz="2000" b="0" i="1" dirty="0">
                <a:solidFill>
                  <a:srgbClr val="000000"/>
                </a:solidFill>
                <a:effectLst/>
                <a:latin typeface="Linux Libertine"/>
              </a:rPr>
              <a:t>capsized on 08.09.2019 </a:t>
            </a:r>
            <a:r>
              <a:rPr lang="en-US" altLang="zh-CN" sz="2000" b="0" i="1" dirty="0">
                <a:solidFill>
                  <a:srgbClr val="000000"/>
                </a:solidFill>
                <a:effectLst/>
                <a:latin typeface="Linux Libertine"/>
              </a:rPr>
              <a:t>within the Port of Brunswick's harbor</a:t>
            </a:r>
            <a:endParaRPr lang="en-GB" altLang="zh-CN" sz="2000" b="0" i="1" dirty="0">
              <a:solidFill>
                <a:srgbClr val="000000"/>
              </a:solidFill>
              <a:effectLst/>
              <a:latin typeface="Linux Libertine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F31329-F6E3-AA69-2AAE-782FC0D90683}"/>
              </a:ext>
            </a:extLst>
          </p:cNvPr>
          <p:cNvSpPr txBox="1"/>
          <p:nvPr/>
        </p:nvSpPr>
        <p:spPr>
          <a:xfrm>
            <a:off x="5724698" y="3811247"/>
            <a:ext cx="627888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i="1" dirty="0">
                <a:latin typeface="Linux Libertine"/>
              </a:rPr>
              <a:t>The ferry MV Sewol </a:t>
            </a:r>
            <a:r>
              <a:rPr lang="en-US" altLang="zh-CN" sz="2000" i="1" dirty="0">
                <a:latin typeface="Linux Libertine"/>
              </a:rPr>
              <a:t>sank on the morning of April 16, 2014, an route from Incheon towards </a:t>
            </a:r>
            <a:r>
              <a:rPr lang="en-US" altLang="zh-CN" sz="2000" i="1" dirty="0" err="1">
                <a:latin typeface="Linux Libertine"/>
              </a:rPr>
              <a:t>Jeju</a:t>
            </a:r>
            <a:r>
              <a:rPr lang="en-US" altLang="zh-CN" sz="2000" i="1" dirty="0">
                <a:latin typeface="Linux Libertine"/>
              </a:rPr>
              <a:t> in South Korea, 306 died in the disaster, including around 250 students.</a:t>
            </a:r>
          </a:p>
          <a:p>
            <a:endParaRPr lang="zh-CN" altLang="en-US" sz="2000" i="1" dirty="0">
              <a:latin typeface="Linux Libertine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B2ACF5-A274-231E-B175-2C7DBE0F40A6}"/>
              </a:ext>
            </a:extLst>
          </p:cNvPr>
          <p:cNvSpPr txBox="1"/>
          <p:nvPr/>
        </p:nvSpPr>
        <p:spPr>
          <a:xfrm>
            <a:off x="276172" y="5354855"/>
            <a:ext cx="118081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The automatic detection of abnormal </a:t>
            </a:r>
            <a:r>
              <a:rPr lang="en-US" altLang="zh-CN" sz="2000" dirty="0" err="1"/>
              <a:t>behaviour</a:t>
            </a:r>
            <a:r>
              <a:rPr lang="en-US" altLang="zh-CN" sz="2000" dirty="0"/>
              <a:t> of vessels in ports and sensitive waters and the implementation of early warnings are of great importance in ensuring water traffic safety.</a:t>
            </a:r>
            <a:endParaRPr lang="zh-CN" altLang="en-US" sz="20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087DD84-F60B-2686-A86F-E08FF2DAAF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68" t="4249" r="6905"/>
          <a:stretch/>
        </p:blipFill>
        <p:spPr>
          <a:xfrm>
            <a:off x="8864137" y="34979"/>
            <a:ext cx="2104908" cy="192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4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618C1-EED9-3ED2-618A-4E338C7E2A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4436" y="191642"/>
            <a:ext cx="10992267" cy="1067712"/>
          </a:xfrm>
        </p:spPr>
        <p:txBody>
          <a:bodyPr>
            <a:normAutofit/>
          </a:bodyPr>
          <a:lstStyle/>
          <a:p>
            <a:r>
              <a:rPr lang="en-US" altLang="zh-CN" sz="3500" b="1" dirty="0"/>
              <a:t>2. Basic information</a:t>
            </a:r>
          </a:p>
          <a:p>
            <a:r>
              <a:rPr lang="en-US" altLang="zh-CN" sz="2800" b="1" dirty="0"/>
              <a:t>AIS: </a:t>
            </a:r>
            <a:r>
              <a:rPr lang="en-GB" altLang="zh-CN" sz="2600" b="0" i="0" dirty="0">
                <a:solidFill>
                  <a:srgbClr val="000000"/>
                </a:solidFill>
                <a:effectLst/>
                <a:latin typeface="Linux Libertine"/>
              </a:rPr>
              <a:t>Automatic Identification System</a:t>
            </a:r>
          </a:p>
          <a:p>
            <a:endParaRPr lang="zh-CN" altLang="en-US"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47186-1E45-B62D-B9E7-B476E91BA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177" y="694965"/>
            <a:ext cx="4140363" cy="3855547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2BC280F1-4BB2-D3AB-3957-4A360BB1B8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991792"/>
              </p:ext>
            </p:extLst>
          </p:nvPr>
        </p:nvGraphicFramePr>
        <p:xfrm>
          <a:off x="214436" y="4682995"/>
          <a:ext cx="880263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5637">
                  <a:extLst>
                    <a:ext uri="{9D8B030D-6E8A-4147-A177-3AD203B41FA5}">
                      <a16:colId xmlns:a16="http://schemas.microsoft.com/office/drawing/2014/main" val="2895727862"/>
                    </a:ext>
                  </a:extLst>
                </a:gridCol>
                <a:gridCol w="2532611">
                  <a:extLst>
                    <a:ext uri="{9D8B030D-6E8A-4147-A177-3AD203B41FA5}">
                      <a16:colId xmlns:a16="http://schemas.microsoft.com/office/drawing/2014/main" val="4146193043"/>
                    </a:ext>
                  </a:extLst>
                </a:gridCol>
                <a:gridCol w="1307869">
                  <a:extLst>
                    <a:ext uri="{9D8B030D-6E8A-4147-A177-3AD203B41FA5}">
                      <a16:colId xmlns:a16="http://schemas.microsoft.com/office/drawing/2014/main" val="3697977182"/>
                    </a:ext>
                  </a:extLst>
                </a:gridCol>
                <a:gridCol w="1252451">
                  <a:extLst>
                    <a:ext uri="{9D8B030D-6E8A-4147-A177-3AD203B41FA5}">
                      <a16:colId xmlns:a16="http://schemas.microsoft.com/office/drawing/2014/main" val="1314656926"/>
                    </a:ext>
                  </a:extLst>
                </a:gridCol>
                <a:gridCol w="1213658">
                  <a:extLst>
                    <a:ext uri="{9D8B030D-6E8A-4147-A177-3AD203B41FA5}">
                      <a16:colId xmlns:a16="http://schemas.microsoft.com/office/drawing/2014/main" val="1084987991"/>
                    </a:ext>
                  </a:extLst>
                </a:gridCol>
                <a:gridCol w="1180408">
                  <a:extLst>
                    <a:ext uri="{9D8B030D-6E8A-4147-A177-3AD203B41FA5}">
                      <a16:colId xmlns:a16="http://schemas.microsoft.com/office/drawing/2014/main" val="29725875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altLang="zh-CN" dirty="0"/>
                        <a:t>MMSI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altLang="zh-CN" dirty="0" err="1"/>
                        <a:t>BaseDateTime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altLang="zh-CN" dirty="0"/>
                        <a:t>LAT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altLang="zh-CN" dirty="0"/>
                        <a:t>LON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altLang="zh-CN" dirty="0"/>
                        <a:t>SOG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altLang="zh-CN" dirty="0"/>
                        <a:t>COG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11211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367369550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altLang="zh-CN" dirty="0"/>
                        <a:t>2019-09-08T00:00:06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31.14314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-81.49662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12.3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122.8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567135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CAE5453F-DF89-66CE-9075-19E3CABF1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436" y="1171516"/>
            <a:ext cx="7543344" cy="33789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BD2F91B-60E0-3053-91EA-F0403FA71AFB}"/>
              </a:ext>
            </a:extLst>
          </p:cNvPr>
          <p:cNvSpPr txBox="1"/>
          <p:nvPr/>
        </p:nvSpPr>
        <p:spPr>
          <a:xfrm>
            <a:off x="214436" y="5557158"/>
            <a:ext cx="116180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AIS</a:t>
            </a:r>
            <a:r>
              <a:rPr lang="en-US" altLang="zh-CN" dirty="0"/>
              <a:t> is an automated, autonomous tracking system that tracks the location of vessels anywhere they are in the world.</a:t>
            </a:r>
            <a:endParaRPr lang="en-US" altLang="zh-CN" b="1" dirty="0"/>
          </a:p>
          <a:p>
            <a:r>
              <a:rPr lang="en-US" altLang="zh-CN" b="1" dirty="0"/>
              <a:t>MMSI</a:t>
            </a:r>
            <a:r>
              <a:rPr lang="en-US" altLang="zh-CN" dirty="0"/>
              <a:t>: Maritime Mobile Service Identity, </a:t>
            </a:r>
            <a:r>
              <a:rPr lang="en-US" altLang="zh-CN" b="1" dirty="0"/>
              <a:t>LAT/LON</a:t>
            </a:r>
            <a:r>
              <a:rPr lang="en-US" altLang="zh-CN" dirty="0"/>
              <a:t>: latitude/longitude</a:t>
            </a:r>
          </a:p>
          <a:p>
            <a:r>
              <a:rPr lang="en-US" altLang="zh-CN" b="1" dirty="0"/>
              <a:t>SOG</a:t>
            </a:r>
            <a:r>
              <a:rPr lang="en-US" altLang="zh-CN" dirty="0"/>
              <a:t>: Speed over Ground, </a:t>
            </a:r>
            <a:r>
              <a:rPr lang="en-US" altLang="zh-CN" b="1" dirty="0"/>
              <a:t>COG: </a:t>
            </a:r>
            <a:r>
              <a:rPr lang="en-US" altLang="zh-CN" dirty="0"/>
              <a:t>Course over Ground </a:t>
            </a:r>
          </a:p>
        </p:txBody>
      </p:sp>
    </p:spTree>
    <p:extLst>
      <p:ext uri="{BB962C8B-B14F-4D97-AF65-F5344CB8AC3E}">
        <p14:creationId xmlns:p14="http://schemas.microsoft.com/office/powerpoint/2010/main" val="1087114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AC1ED0F-3DCA-EA86-8593-2E00B9210287}"/>
              </a:ext>
            </a:extLst>
          </p:cNvPr>
          <p:cNvSpPr txBox="1"/>
          <p:nvPr/>
        </p:nvSpPr>
        <p:spPr>
          <a:xfrm>
            <a:off x="162895" y="64467"/>
            <a:ext cx="60969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sz="3600" b="1" dirty="0"/>
              <a:t>3. Basic </a:t>
            </a:r>
            <a:r>
              <a:rPr lang="en-US" altLang="zh-CN" sz="3600" b="1" dirty="0"/>
              <a:t>I</a:t>
            </a:r>
            <a:r>
              <a:rPr lang="en-GB" altLang="zh-CN" sz="3600" b="1" dirty="0"/>
              <a:t>deal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3AC73E-AC7C-34C8-D353-F58CCFE3F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81" y="1415878"/>
            <a:ext cx="5809407" cy="2831818"/>
          </a:xfrm>
          <a:prstGeom prst="rect">
            <a:avLst/>
          </a:prstGeom>
        </p:spPr>
      </p:pic>
      <p:sp>
        <p:nvSpPr>
          <p:cNvPr id="9" name="Left Brace 8">
            <a:extLst>
              <a:ext uri="{FF2B5EF4-FFF2-40B4-BE49-F238E27FC236}">
                <a16:creationId xmlns:a16="http://schemas.microsoft.com/office/drawing/2014/main" id="{9EF084AB-F2E6-630C-6A45-3D91E2A724A9}"/>
              </a:ext>
            </a:extLst>
          </p:cNvPr>
          <p:cNvSpPr/>
          <p:nvPr/>
        </p:nvSpPr>
        <p:spPr>
          <a:xfrm rot="17608451">
            <a:off x="1847189" y="3376118"/>
            <a:ext cx="640628" cy="1016115"/>
          </a:xfrm>
          <a:prstGeom prst="leftBrac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2CE727-2808-7C48-A4F5-E913051670B3}"/>
              </a:ext>
            </a:extLst>
          </p:cNvPr>
          <p:cNvCxnSpPr>
            <a:cxnSpLocks/>
          </p:cNvCxnSpPr>
          <p:nvPr/>
        </p:nvCxnSpPr>
        <p:spPr>
          <a:xfrm flipH="1">
            <a:off x="1851093" y="4120164"/>
            <a:ext cx="223375" cy="2631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C25692-5210-A351-216A-19596D79C8B5}"/>
              </a:ext>
            </a:extLst>
          </p:cNvPr>
          <p:cNvSpPr txBox="1"/>
          <p:nvPr/>
        </p:nvSpPr>
        <p:spPr>
          <a:xfrm>
            <a:off x="162895" y="4323099"/>
            <a:ext cx="58896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These are all AIS data points of one ship in 10 min(max. 10 data points), We think of it as a segment of the ship's trajectory and want to detect each segment for anomalies.</a:t>
            </a:r>
          </a:p>
          <a:p>
            <a:endParaRPr lang="en-US" altLang="zh-CN" dirty="0"/>
          </a:p>
          <a:p>
            <a:r>
              <a:rPr lang="en-US" altLang="zh-CN" dirty="0"/>
              <a:t>To do this, we use supervised learning to train the model, so we need to set labels for the dataset to distinguish between abnormal and normal data.</a:t>
            </a:r>
            <a:endParaRPr lang="zh-CN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045565-E5CC-25D0-3E0B-2618D7160A1E}"/>
              </a:ext>
            </a:extLst>
          </p:cNvPr>
          <p:cNvSpPr txBox="1"/>
          <p:nvPr/>
        </p:nvSpPr>
        <p:spPr>
          <a:xfrm>
            <a:off x="4378125" y="2971964"/>
            <a:ext cx="17685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The </a:t>
            </a:r>
            <a:r>
              <a:rPr lang="en-US" altLang="zh-CN" b="1" dirty="0" err="1">
                <a:solidFill>
                  <a:srgbClr val="FF0000"/>
                </a:solidFill>
              </a:rPr>
              <a:t>colour</a:t>
            </a:r>
            <a:r>
              <a:rPr lang="en-US" altLang="zh-CN" b="1" dirty="0">
                <a:solidFill>
                  <a:srgbClr val="FF0000"/>
                </a:solidFill>
              </a:rPr>
              <a:t> here is only to distinguish the segments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B26D02-4791-0D23-DC94-525874914427}"/>
              </a:ext>
            </a:extLst>
          </p:cNvPr>
          <p:cNvSpPr txBox="1"/>
          <p:nvPr/>
        </p:nvSpPr>
        <p:spPr>
          <a:xfrm>
            <a:off x="166833" y="970586"/>
            <a:ext cx="556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dirty="0"/>
              <a:t>3.1</a:t>
            </a:r>
            <a:r>
              <a:rPr lang="en-GB" altLang="zh-CN" dirty="0"/>
              <a:t> </a:t>
            </a:r>
            <a:r>
              <a:rPr lang="en-GB" altLang="zh-CN" b="1" dirty="0"/>
              <a:t>How is the data unit, which we want to detect</a:t>
            </a:r>
            <a:endParaRPr lang="zh-CN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770F1CC-AEB3-BA11-CBFB-C0D52C859E56}"/>
              </a:ext>
            </a:extLst>
          </p:cNvPr>
          <p:cNvSpPr txBox="1"/>
          <p:nvPr/>
        </p:nvSpPr>
        <p:spPr>
          <a:xfrm>
            <a:off x="6566721" y="970586"/>
            <a:ext cx="556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dirty="0"/>
              <a:t>3.2</a:t>
            </a:r>
            <a:r>
              <a:rPr lang="en-GB" altLang="zh-CN" dirty="0"/>
              <a:t> </a:t>
            </a:r>
            <a:r>
              <a:rPr lang="en-GB" altLang="zh-CN" b="1" dirty="0"/>
              <a:t>Label for Supervised learning </a:t>
            </a:r>
            <a:endParaRPr lang="zh-CN" altLang="en-US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6D47DB-4EEF-8800-1FA6-0B731809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496" y="4120164"/>
            <a:ext cx="2367870" cy="265217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64B459C-511F-D26F-3E6B-B67F28E02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2496" y="1416959"/>
            <a:ext cx="2557039" cy="260922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D568AB8-B2F3-8259-ECD0-9B0B87445074}"/>
              </a:ext>
            </a:extLst>
          </p:cNvPr>
          <p:cNvSpPr txBox="1"/>
          <p:nvPr/>
        </p:nvSpPr>
        <p:spPr>
          <a:xfrm>
            <a:off x="9242558" y="1415878"/>
            <a:ext cx="2890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Treat all segments of the real track as normal segments</a:t>
            </a:r>
            <a:endParaRPr lang="zh-CN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E3BB44-3DCE-60DE-E4D8-E9CAD80F0A46}"/>
              </a:ext>
            </a:extLst>
          </p:cNvPr>
          <p:cNvSpPr txBox="1"/>
          <p:nvPr/>
        </p:nvSpPr>
        <p:spPr>
          <a:xfrm>
            <a:off x="9079536" y="4063030"/>
            <a:ext cx="305314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Set up abnormal scenarios and simulate abnormal data</a:t>
            </a:r>
          </a:p>
          <a:p>
            <a:r>
              <a:rPr lang="en-US" altLang="zh-CN" dirty="0"/>
              <a:t>(High frequency changes of speed and direction)</a:t>
            </a:r>
          </a:p>
          <a:p>
            <a:endParaRPr lang="en-US" altLang="zh-CN" dirty="0"/>
          </a:p>
          <a:p>
            <a:r>
              <a:rPr lang="en-US" altLang="zh-CN" dirty="0"/>
              <a:t>Treat all segments in the simulation track as anomalies</a:t>
            </a:r>
          </a:p>
        </p:txBody>
      </p:sp>
    </p:spTree>
    <p:extLst>
      <p:ext uri="{BB962C8B-B14F-4D97-AF65-F5344CB8AC3E}">
        <p14:creationId xmlns:p14="http://schemas.microsoft.com/office/powerpoint/2010/main" val="570459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908940A-213C-58A1-2730-6505CCDD63D7}"/>
              </a:ext>
            </a:extLst>
          </p:cNvPr>
          <p:cNvSpPr txBox="1"/>
          <p:nvPr/>
        </p:nvSpPr>
        <p:spPr>
          <a:xfrm>
            <a:off x="199506" y="112223"/>
            <a:ext cx="5905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4. Features Selection</a:t>
            </a:r>
            <a:endParaRPr lang="zh-CN" altLang="en-US" sz="36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D5BA34-CDD8-4BCB-4BF2-44AC2490F0C7}"/>
              </a:ext>
            </a:extLst>
          </p:cNvPr>
          <p:cNvSpPr txBox="1"/>
          <p:nvPr/>
        </p:nvSpPr>
        <p:spPr>
          <a:xfrm>
            <a:off x="262822" y="992166"/>
            <a:ext cx="117941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b="1" dirty="0"/>
              <a:t>SOG</a:t>
            </a:r>
            <a:r>
              <a:rPr lang="en-US" altLang="zh-CN" dirty="0"/>
              <a:t>: Speed over Ground</a:t>
            </a:r>
          </a:p>
          <a:p>
            <a:pPr marL="342900" indent="-342900">
              <a:buAutoNum type="arabicPeriod"/>
            </a:pPr>
            <a:r>
              <a:rPr lang="en-US" altLang="zh-CN" b="1" dirty="0"/>
              <a:t>COG</a:t>
            </a:r>
            <a:r>
              <a:rPr lang="en-US" altLang="zh-CN" dirty="0"/>
              <a:t>: Course over Ground </a:t>
            </a:r>
          </a:p>
          <a:p>
            <a:pPr marL="342900" indent="-342900">
              <a:buAutoNum type="arabicPeriod"/>
            </a:pPr>
            <a:r>
              <a:rPr lang="en-US" altLang="zh-CN" b="1" dirty="0"/>
              <a:t>Distance</a:t>
            </a:r>
            <a:r>
              <a:rPr lang="en-US" altLang="zh-CN" dirty="0"/>
              <a:t>: Calculate the distance between two points by using the latitude and longitude of the two adjacent points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C56A75-6DF9-B914-B32E-311D79955294}"/>
              </a:ext>
            </a:extLst>
          </p:cNvPr>
          <p:cNvCxnSpPr/>
          <p:nvPr/>
        </p:nvCxnSpPr>
        <p:spPr>
          <a:xfrm>
            <a:off x="1045811" y="2173754"/>
            <a:ext cx="0" cy="3805437"/>
          </a:xfrm>
          <a:prstGeom prst="line">
            <a:avLst/>
          </a:prstGeom>
          <a:ln w="28575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rrow: Striped Right 15">
            <a:extLst>
              <a:ext uri="{FF2B5EF4-FFF2-40B4-BE49-F238E27FC236}">
                <a16:creationId xmlns:a16="http://schemas.microsoft.com/office/drawing/2014/main" id="{A6528B3D-176B-E794-F16D-16725522B338}"/>
              </a:ext>
            </a:extLst>
          </p:cNvPr>
          <p:cNvSpPr/>
          <p:nvPr/>
        </p:nvSpPr>
        <p:spPr>
          <a:xfrm rot="20869899">
            <a:off x="1609974" y="3045094"/>
            <a:ext cx="6608515" cy="810135"/>
          </a:xfrm>
          <a:prstGeom prst="striped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SOG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8" name="Arrow: Circular 17">
            <a:extLst>
              <a:ext uri="{FF2B5EF4-FFF2-40B4-BE49-F238E27FC236}">
                <a16:creationId xmlns:a16="http://schemas.microsoft.com/office/drawing/2014/main" id="{1848A5F5-CE9D-DA63-3F4C-D9930DAA618B}"/>
              </a:ext>
            </a:extLst>
          </p:cNvPr>
          <p:cNvSpPr/>
          <p:nvPr/>
        </p:nvSpPr>
        <p:spPr>
          <a:xfrm rot="2632619">
            <a:off x="888642" y="2763823"/>
            <a:ext cx="1247744" cy="1479670"/>
          </a:xfrm>
          <a:prstGeom prst="circular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COG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FB27A65-9C23-25E1-DC30-888D9EACB7BA}"/>
              </a:ext>
            </a:extLst>
          </p:cNvPr>
          <p:cNvCxnSpPr/>
          <p:nvPr/>
        </p:nvCxnSpPr>
        <p:spPr>
          <a:xfrm>
            <a:off x="8724900" y="1915496"/>
            <a:ext cx="0" cy="3805437"/>
          </a:xfrm>
          <a:prstGeom prst="line">
            <a:avLst/>
          </a:prstGeom>
          <a:ln w="28575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Brace 19">
            <a:extLst>
              <a:ext uri="{FF2B5EF4-FFF2-40B4-BE49-F238E27FC236}">
                <a16:creationId xmlns:a16="http://schemas.microsoft.com/office/drawing/2014/main" id="{7C513573-9ADE-D2DB-FFEA-12CBDCE23D56}"/>
              </a:ext>
            </a:extLst>
          </p:cNvPr>
          <p:cNvSpPr/>
          <p:nvPr/>
        </p:nvSpPr>
        <p:spPr>
          <a:xfrm rot="5400000">
            <a:off x="4621797" y="1178238"/>
            <a:ext cx="558483" cy="7647725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Arrow: Pentagon 21">
            <a:extLst>
              <a:ext uri="{FF2B5EF4-FFF2-40B4-BE49-F238E27FC236}">
                <a16:creationId xmlns:a16="http://schemas.microsoft.com/office/drawing/2014/main" id="{07897BB4-EB6D-7582-A840-A14A848F00D0}"/>
              </a:ext>
            </a:extLst>
          </p:cNvPr>
          <p:cNvSpPr/>
          <p:nvPr/>
        </p:nvSpPr>
        <p:spPr>
          <a:xfrm rot="20730038">
            <a:off x="603456" y="3952432"/>
            <a:ext cx="1155319" cy="716331"/>
          </a:xfrm>
          <a:prstGeom prst="homePlat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point1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23" name="Arrow: Pentagon 22">
            <a:extLst>
              <a:ext uri="{FF2B5EF4-FFF2-40B4-BE49-F238E27FC236}">
                <a16:creationId xmlns:a16="http://schemas.microsoft.com/office/drawing/2014/main" id="{EFAC5DB8-BC07-5FB3-E4DD-2FBA995C493A}"/>
              </a:ext>
            </a:extLst>
          </p:cNvPr>
          <p:cNvSpPr/>
          <p:nvPr/>
        </p:nvSpPr>
        <p:spPr>
          <a:xfrm>
            <a:off x="8147240" y="2363639"/>
            <a:ext cx="1155319" cy="716331"/>
          </a:xfrm>
          <a:prstGeom prst="homePlat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point2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4A3F74E3-8AE8-A8ED-8BE4-F299D0092BDB}"/>
              </a:ext>
            </a:extLst>
          </p:cNvPr>
          <p:cNvSpPr/>
          <p:nvPr/>
        </p:nvSpPr>
        <p:spPr>
          <a:xfrm>
            <a:off x="9302559" y="2721803"/>
            <a:ext cx="752991" cy="2001055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77F093-9EE8-0DA5-8885-0AEE6366A534}"/>
              </a:ext>
            </a:extLst>
          </p:cNvPr>
          <p:cNvSpPr txBox="1"/>
          <p:nvPr/>
        </p:nvSpPr>
        <p:spPr>
          <a:xfrm>
            <a:off x="4041622" y="5351601"/>
            <a:ext cx="171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Diff longitude</a:t>
            </a:r>
            <a:endParaRPr lang="zh-CN" alt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EA4662D-1AE1-DB32-CAE8-0ABDA4CDC955}"/>
              </a:ext>
            </a:extLst>
          </p:cNvPr>
          <p:cNvSpPr txBox="1"/>
          <p:nvPr/>
        </p:nvSpPr>
        <p:spPr>
          <a:xfrm>
            <a:off x="10077671" y="3503658"/>
            <a:ext cx="171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Diff latitude</a:t>
            </a:r>
            <a:endParaRPr lang="zh-CN" altLang="en-US" b="1" dirty="0"/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D30D5D41-F731-E690-C618-D8E54E9498A8}"/>
              </a:ext>
            </a:extLst>
          </p:cNvPr>
          <p:cNvSpPr/>
          <p:nvPr/>
        </p:nvSpPr>
        <p:spPr>
          <a:xfrm rot="4668785">
            <a:off x="4674042" y="271438"/>
            <a:ext cx="558483" cy="7810330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84C3B2C-05D2-07D6-8948-78B0B25446A2}"/>
              </a:ext>
            </a:extLst>
          </p:cNvPr>
          <p:cNvSpPr txBox="1"/>
          <p:nvPr/>
        </p:nvSpPr>
        <p:spPr>
          <a:xfrm rot="20946277">
            <a:off x="4972696" y="4067666"/>
            <a:ext cx="171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Distance</a:t>
            </a:r>
            <a:endParaRPr lang="zh-CN" alt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3242CF-15D9-E461-BB53-E04C018B093A}"/>
              </a:ext>
            </a:extLst>
          </p:cNvPr>
          <p:cNvSpPr txBox="1"/>
          <p:nvPr/>
        </p:nvSpPr>
        <p:spPr>
          <a:xfrm>
            <a:off x="262822" y="5949266"/>
            <a:ext cx="105840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So we select 3 Features for each time points, and each segment have max. 10 time points.</a:t>
            </a:r>
          </a:p>
          <a:p>
            <a:r>
              <a:rPr lang="en-US" altLang="zh-CN" sz="2000" dirty="0"/>
              <a:t>We can use a 10x3 array to describe the entire segment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50519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863BC3A-179C-0203-A698-43E1C2445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" y="209550"/>
            <a:ext cx="11591925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900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C312B-A20B-DD40-9C1B-FFD0104DD0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5602" y="163051"/>
            <a:ext cx="10992267" cy="518215"/>
          </a:xfrm>
        </p:spPr>
        <p:txBody>
          <a:bodyPr>
            <a:normAutofit/>
          </a:bodyPr>
          <a:lstStyle/>
          <a:p>
            <a:r>
              <a:rPr lang="en-US" altLang="zh-CN" sz="3600" b="1" dirty="0"/>
              <a:t>5. Data Generation</a:t>
            </a:r>
            <a:endParaRPr lang="zh-CN" altLang="en-US" sz="36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DF50CF-D14F-316C-B423-DD79F7C40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7898" y="2867874"/>
            <a:ext cx="3890298" cy="38270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E11FCE-12FA-6E74-762E-506B031EC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13" y="2578024"/>
            <a:ext cx="3746486" cy="411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164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8CCE95A-7929-E28B-A140-DE7FB1248299}"/>
              </a:ext>
            </a:extLst>
          </p:cNvPr>
          <p:cNvSpPr txBox="1"/>
          <p:nvPr/>
        </p:nvSpPr>
        <p:spPr>
          <a:xfrm>
            <a:off x="307571" y="3429000"/>
            <a:ext cx="4932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accent6">
                    <a:lumMod val="75000"/>
                  </a:schemeClr>
                </a:solidFill>
              </a:rPr>
              <a:t>Shape of</a:t>
            </a:r>
            <a:r>
              <a:rPr lang="zh-CN" altLang="en-US" sz="32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zh-CN" sz="3200" b="1" dirty="0">
                <a:solidFill>
                  <a:schemeClr val="accent6">
                    <a:lumMod val="75000"/>
                  </a:schemeClr>
                </a:solidFill>
              </a:rPr>
              <a:t>Input</a:t>
            </a:r>
            <a:r>
              <a:rPr lang="zh-CN" altLang="en-US" sz="32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zh-CN" sz="3200" b="1" dirty="0">
                <a:solidFill>
                  <a:schemeClr val="accent6">
                    <a:lumMod val="75000"/>
                  </a:schemeClr>
                </a:solidFill>
              </a:rPr>
              <a:t>data</a:t>
            </a:r>
            <a:endParaRPr lang="zh-CN" altLang="en-US" sz="3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D24D1C-5B69-C222-48AA-D13D4F479E92}"/>
              </a:ext>
            </a:extLst>
          </p:cNvPr>
          <p:cNvSpPr txBox="1"/>
          <p:nvPr/>
        </p:nvSpPr>
        <p:spPr>
          <a:xfrm>
            <a:off x="307571" y="4013775"/>
            <a:ext cx="115768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2D Array (10x3) for each Segment </a:t>
            </a:r>
          </a:p>
          <a:p>
            <a:r>
              <a:rPr lang="en-US" altLang="zh-CN" sz="2400" b="1" dirty="0"/>
              <a:t>3D Array(number of Segments x 10 x 3) for whole input dataset </a:t>
            </a:r>
            <a:endParaRPr lang="zh-CN" alt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44DE81-DA07-BBC2-719D-AFB72E284FD1}"/>
              </a:ext>
            </a:extLst>
          </p:cNvPr>
          <p:cNvSpPr txBox="1"/>
          <p:nvPr/>
        </p:nvSpPr>
        <p:spPr>
          <a:xfrm>
            <a:off x="307571" y="4844772"/>
            <a:ext cx="4932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accent4">
                    <a:lumMod val="75000"/>
                  </a:schemeClr>
                </a:solidFill>
              </a:rPr>
              <a:t>Shape of</a:t>
            </a:r>
            <a:r>
              <a:rPr lang="zh-CN" altLang="en-US" sz="32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altLang="zh-CN" sz="3200" b="1" dirty="0">
                <a:solidFill>
                  <a:schemeClr val="accent4">
                    <a:lumMod val="75000"/>
                  </a:schemeClr>
                </a:solidFill>
              </a:rPr>
              <a:t>Output</a:t>
            </a:r>
            <a:r>
              <a:rPr lang="zh-CN" altLang="en-US" sz="32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altLang="zh-CN" sz="3200" b="1" dirty="0">
                <a:solidFill>
                  <a:schemeClr val="accent4">
                    <a:lumMod val="75000"/>
                  </a:schemeClr>
                </a:solidFill>
              </a:rPr>
              <a:t>data</a:t>
            </a:r>
            <a:endParaRPr lang="zh-CN" altLang="en-US" sz="32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B3E3CD-2DC6-5BD1-5D10-D70AE3498DB3}"/>
              </a:ext>
            </a:extLst>
          </p:cNvPr>
          <p:cNvSpPr txBox="1"/>
          <p:nvPr/>
        </p:nvSpPr>
        <p:spPr>
          <a:xfrm>
            <a:off x="307571" y="5304604"/>
            <a:ext cx="115768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1D Array (2) for each Segment, normal or abnormal</a:t>
            </a:r>
          </a:p>
          <a:p>
            <a:r>
              <a:rPr lang="en-US" altLang="zh-CN" sz="2400" b="1" dirty="0"/>
              <a:t>2D Array(number of Segments x 2) for whole input dataset </a:t>
            </a:r>
            <a:endParaRPr lang="zh-CN" alt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6C2357-5B06-A761-211D-129F0BDA8829}"/>
              </a:ext>
            </a:extLst>
          </p:cNvPr>
          <p:cNvSpPr txBox="1"/>
          <p:nvPr/>
        </p:nvSpPr>
        <p:spPr>
          <a:xfrm>
            <a:off x="307571" y="76068"/>
            <a:ext cx="9379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6. Data preprocessing</a:t>
            </a:r>
            <a:endParaRPr lang="zh-CN" altLang="en-US" sz="3600" b="1" dirty="0"/>
          </a:p>
        </p:txBody>
      </p:sp>
      <p:sp>
        <p:nvSpPr>
          <p:cNvPr id="16" name="Google Shape;60;p14">
            <a:extLst>
              <a:ext uri="{FF2B5EF4-FFF2-40B4-BE49-F238E27FC236}">
                <a16:creationId xmlns:a16="http://schemas.microsoft.com/office/drawing/2014/main" id="{8D953950-676C-187E-5884-839C96D6E4A4}"/>
              </a:ext>
            </a:extLst>
          </p:cNvPr>
          <p:cNvSpPr/>
          <p:nvPr/>
        </p:nvSpPr>
        <p:spPr>
          <a:xfrm>
            <a:off x="185844" y="951007"/>
            <a:ext cx="1597800" cy="307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Origin_real_Data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" name="Google Shape;61;p14">
            <a:extLst>
              <a:ext uri="{FF2B5EF4-FFF2-40B4-BE49-F238E27FC236}">
                <a16:creationId xmlns:a16="http://schemas.microsoft.com/office/drawing/2014/main" id="{8B38EC6E-80E3-7DE6-1824-F4F44035EFAD}"/>
              </a:ext>
            </a:extLst>
          </p:cNvPr>
          <p:cNvSpPr/>
          <p:nvPr/>
        </p:nvSpPr>
        <p:spPr>
          <a:xfrm>
            <a:off x="3364489" y="965873"/>
            <a:ext cx="1764021" cy="307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real_Data_region_1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8" name="Google Shape;62;p14">
            <a:extLst>
              <a:ext uri="{FF2B5EF4-FFF2-40B4-BE49-F238E27FC236}">
                <a16:creationId xmlns:a16="http://schemas.microsoft.com/office/drawing/2014/main" id="{A0BF0560-8B69-5496-A7B7-ACFB53FB5311}"/>
              </a:ext>
            </a:extLst>
          </p:cNvPr>
          <p:cNvSpPr/>
          <p:nvPr/>
        </p:nvSpPr>
        <p:spPr>
          <a:xfrm>
            <a:off x="5239789" y="873762"/>
            <a:ext cx="1454228" cy="479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Segmentation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9" name="Google Shape;63;p14">
            <a:extLst>
              <a:ext uri="{FF2B5EF4-FFF2-40B4-BE49-F238E27FC236}">
                <a16:creationId xmlns:a16="http://schemas.microsoft.com/office/drawing/2014/main" id="{E3F380C2-E698-AF80-11FE-8ECD00670CFF}"/>
              </a:ext>
            </a:extLst>
          </p:cNvPr>
          <p:cNvSpPr/>
          <p:nvPr/>
        </p:nvSpPr>
        <p:spPr>
          <a:xfrm>
            <a:off x="1848659" y="884901"/>
            <a:ext cx="1450815" cy="479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Select Region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0" name="Google Shape;64;p14">
            <a:extLst>
              <a:ext uri="{FF2B5EF4-FFF2-40B4-BE49-F238E27FC236}">
                <a16:creationId xmlns:a16="http://schemas.microsoft.com/office/drawing/2014/main" id="{02067472-76FF-8DFE-CEFB-CC6869542F24}"/>
              </a:ext>
            </a:extLst>
          </p:cNvPr>
          <p:cNvSpPr/>
          <p:nvPr/>
        </p:nvSpPr>
        <p:spPr>
          <a:xfrm>
            <a:off x="6759032" y="700552"/>
            <a:ext cx="1845282" cy="94945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 times real Data Segments of each Ship in each 10 min. so its 10x3 2DArray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1" name="Google Shape;65;p14">
            <a:extLst>
              <a:ext uri="{FF2B5EF4-FFF2-40B4-BE49-F238E27FC236}">
                <a16:creationId xmlns:a16="http://schemas.microsoft.com/office/drawing/2014/main" id="{380F5763-352F-2291-75E4-4029E44E28DD}"/>
              </a:ext>
            </a:extLst>
          </p:cNvPr>
          <p:cNvSpPr/>
          <p:nvPr/>
        </p:nvSpPr>
        <p:spPr>
          <a:xfrm>
            <a:off x="185844" y="1822841"/>
            <a:ext cx="5910156" cy="479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generation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" name="Google Shape;66;p14">
            <a:extLst>
              <a:ext uri="{FF2B5EF4-FFF2-40B4-BE49-F238E27FC236}">
                <a16:creationId xmlns:a16="http://schemas.microsoft.com/office/drawing/2014/main" id="{3D8C85FA-7402-DC04-B090-23A2A76FAD25}"/>
              </a:ext>
            </a:extLst>
          </p:cNvPr>
          <p:cNvSpPr/>
          <p:nvPr/>
        </p:nvSpPr>
        <p:spPr>
          <a:xfrm>
            <a:off x="6218621" y="1698537"/>
            <a:ext cx="2399399" cy="8226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zh-CN"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M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times Segment (5 ships) generated Data of each Ship in each 10 min. so its 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10x3 2DArray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5" name="Google Shape;74;p15">
            <a:extLst>
              <a:ext uri="{FF2B5EF4-FFF2-40B4-BE49-F238E27FC236}">
                <a16:creationId xmlns:a16="http://schemas.microsoft.com/office/drawing/2014/main" id="{DDF19AD4-808E-4CF5-85DE-D74F74A69BBD}"/>
              </a:ext>
            </a:extLst>
          </p:cNvPr>
          <p:cNvSpPr/>
          <p:nvPr/>
        </p:nvSpPr>
        <p:spPr>
          <a:xfrm>
            <a:off x="8740641" y="700552"/>
            <a:ext cx="1819306" cy="1820585"/>
          </a:xfrm>
          <a:prstGeom prst="rightArrowCallout">
            <a:avLst>
              <a:gd name="adj1" fmla="val 22490"/>
              <a:gd name="adj2" fmla="val 25000"/>
              <a:gd name="adj3" fmla="val 25000"/>
              <a:gd name="adj4" fmla="val 64977"/>
            </a:avLst>
          </a:prstGeom>
          <a:solidFill>
            <a:schemeClr val="accent6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combined and be saved in 3D Array </a:t>
            </a:r>
            <a:r>
              <a:rPr lang="en-US" altLang="zh-CN"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(N+M)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x10x3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" name="Google Shape;75;p15">
            <a:extLst>
              <a:ext uri="{FF2B5EF4-FFF2-40B4-BE49-F238E27FC236}">
                <a16:creationId xmlns:a16="http://schemas.microsoft.com/office/drawing/2014/main" id="{6F5879C0-0D90-0063-63E6-88559C7986A5}"/>
              </a:ext>
            </a:extLst>
          </p:cNvPr>
          <p:cNvSpPr/>
          <p:nvPr/>
        </p:nvSpPr>
        <p:spPr>
          <a:xfrm>
            <a:off x="8740641" y="2573461"/>
            <a:ext cx="1915262" cy="1345030"/>
          </a:xfrm>
          <a:prstGeom prst="rightArrowCallout">
            <a:avLst>
              <a:gd name="adj1" fmla="val 25000"/>
              <a:gd name="adj2" fmla="val 25000"/>
              <a:gd name="adj3" fmla="val 29071"/>
              <a:gd name="adj4" fmla="val 61957"/>
            </a:avLst>
          </a:prstGeom>
          <a:solidFill>
            <a:schemeClr val="accent4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label for each Segment be saved in 2D Array (N+M)x2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" name="Google Shape;76;p15">
            <a:extLst>
              <a:ext uri="{FF2B5EF4-FFF2-40B4-BE49-F238E27FC236}">
                <a16:creationId xmlns:a16="http://schemas.microsoft.com/office/drawing/2014/main" id="{C6FA5F8B-26CA-27A5-C966-95D6291676B8}"/>
              </a:ext>
            </a:extLst>
          </p:cNvPr>
          <p:cNvSpPr/>
          <p:nvPr/>
        </p:nvSpPr>
        <p:spPr>
          <a:xfrm>
            <a:off x="10751859" y="685991"/>
            <a:ext cx="1231659" cy="3232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CN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Model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642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1290</Words>
  <Application>Microsoft Office PowerPoint</Application>
  <PresentationFormat>Widescreen</PresentationFormat>
  <Paragraphs>183</Paragraphs>
  <Slides>20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Linux Libertine</vt:lpstr>
      <vt:lpstr>等线</vt:lpstr>
      <vt:lpstr>等线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Zhenhao Xu</dc:creator>
  <cp:lastModifiedBy>Zhenhao Xu</cp:lastModifiedBy>
  <cp:revision>12</cp:revision>
  <dcterms:created xsi:type="dcterms:W3CDTF">2023-01-29T14:44:56Z</dcterms:created>
  <dcterms:modified xsi:type="dcterms:W3CDTF">2023-01-31T14:48:17Z</dcterms:modified>
</cp:coreProperties>
</file>

<file path=docProps/thumbnail.jpeg>
</file>